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  <a:srgbClr val="2B687A"/>
    <a:srgbClr val="286071"/>
    <a:srgbClr val="2E6E82"/>
    <a:srgbClr val="2F7185"/>
    <a:srgbClr val="1E487C"/>
    <a:srgbClr val="4C6989"/>
    <a:srgbClr val="3F6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9" autoAdjust="0"/>
    <p:restoredTop sz="98014" autoAdjust="0"/>
  </p:normalViewPr>
  <p:slideViewPr>
    <p:cSldViewPr snapToGrid="0" snapToObjects="1">
      <p:cViewPr>
        <p:scale>
          <a:sx n="110" d="100"/>
          <a:sy n="110" d="100"/>
        </p:scale>
        <p:origin x="-570" y="75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47" cy="496811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26" y="1"/>
            <a:ext cx="2946246" cy="496811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050D9CA8-6202-BD48-9264-2860ED44B41E}" type="datetimeFigureOut">
              <a:rPr lang="en-US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817"/>
            <a:ext cx="2946247" cy="49681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26" y="9429817"/>
            <a:ext cx="2946246" cy="49681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ED87190E-0651-814B-911A-15C98DE1465F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40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0DF8B12E-746E-2D45-AF32-207EB83CFC06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04992970-357B-CE46-9ED6-D3797232E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026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C036-C537-1A46-B4F4-F4C9437E2CE6}" type="datetime1">
              <a:rPr lang="en-US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A8D-D78C-A149-B80E-F88F5D43C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3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8B9A-1E15-B340-B4F9-89D65A637D24}" type="datetime1">
              <a:rPr lang="en-US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A8D-D78C-A149-B80E-F88F5D43C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1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F3A9-ACA3-D543-8B19-BD0C0CF43C9E}" type="datetime1">
              <a:rPr lang="en-US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A8D-D78C-A149-B80E-F88F5D43C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3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40C8-8694-7145-9A74-A8D1496A652B}" type="datetime1">
              <a:rPr lang="en-US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A8D-D78C-A149-B80E-F88F5D43C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8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4CDA-D95D-7A40-A0B7-BD4D5DD9C900}" type="datetime1">
              <a:rPr lang="en-US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A8D-D78C-A149-B80E-F88F5D43C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9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AFB9-A495-F749-80E0-628FE62F5C2C}" type="datetime1">
              <a:rPr lang="en-US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A8D-D78C-A149-B80E-F88F5D43C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3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BE08-D955-EF48-9BCD-A44565DAF621}" type="datetime1">
              <a:rPr lang="en-US"/>
              <a:pPr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A8D-D78C-A149-B80E-F88F5D43C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6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1DDE-8DB4-FC48-B609-64E32E0FAECC}" type="datetime1">
              <a:rPr lang="en-US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A8D-D78C-A149-B80E-F88F5D43C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3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6296-23B0-FD4F-B152-059F14CF3F00}" type="datetime1">
              <a:rPr lang="en-US"/>
              <a:pPr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A8D-D78C-A149-B80E-F88F5D43C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5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6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A797-2642-774E-B6BE-5B64D0ADD2D5}" type="datetime1">
              <a:rPr lang="en-US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A8D-D78C-A149-B80E-F88F5D43C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9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284-2867-AB47-88C7-92F7C3A8B875}" type="datetime1">
              <a:rPr lang="en-US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A8D-D78C-A149-B80E-F88F5D43C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9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5A982-2E78-8B46-94FB-45813E36D962}" type="datetime1">
              <a:rPr lang="en-US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A9A8D-D78C-A149-B80E-F88F5D43C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Straight Arrow Connector 124"/>
          <p:cNvCxnSpPr/>
          <p:nvPr/>
        </p:nvCxnSpPr>
        <p:spPr>
          <a:xfrm flipV="1">
            <a:off x="5202122" y="616149"/>
            <a:ext cx="0" cy="58152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12700" y="-1"/>
            <a:ext cx="9906000" cy="5483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4" name="TextBox 13"/>
          <p:cNvSpPr txBox="1"/>
          <p:nvPr/>
        </p:nvSpPr>
        <p:spPr>
          <a:xfrm>
            <a:off x="2018982" y="48195"/>
            <a:ext cx="6019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noProof="1" smtClean="0">
                <a:solidFill>
                  <a:srgbClr val="FFFFFF"/>
                </a:solidFill>
                <a:latin typeface="Avenir Black"/>
                <a:cs typeface="Avenir Black"/>
              </a:rPr>
              <a:t>Proses Penyusunan Anggaran </a:t>
            </a:r>
            <a:r>
              <a:rPr lang="id-ID" sz="2000" b="1" noProof="1" smtClean="0">
                <a:solidFill>
                  <a:srgbClr val="FFFFFF"/>
                </a:solidFill>
                <a:latin typeface="Avenir Black"/>
                <a:cs typeface="Avenir Black"/>
              </a:rPr>
              <a:t>BSN </a:t>
            </a:r>
            <a:r>
              <a:rPr lang="en-AU" sz="2000" b="1" noProof="1" smtClean="0">
                <a:solidFill>
                  <a:srgbClr val="FFFFFF"/>
                </a:solidFill>
                <a:latin typeface="Avenir Black"/>
                <a:cs typeface="Avenir Black"/>
              </a:rPr>
              <a:t>Tahun N</a:t>
            </a:r>
            <a:endParaRPr lang="en-US" sz="2000" b="1" noProof="1">
              <a:solidFill>
                <a:srgbClr val="FFFFFF"/>
              </a:solidFill>
              <a:latin typeface="Avenir Black"/>
              <a:cs typeface="Avenir Black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449663"/>
            <a:ext cx="9906000" cy="408338"/>
          </a:xfrm>
          <a:prstGeom prst="rect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cxnSp>
        <p:nvCxnSpPr>
          <p:cNvPr id="16" name="Straight Connector 15"/>
          <p:cNvCxnSpPr>
            <a:stCxn id="19" idx="4"/>
          </p:cNvCxnSpPr>
          <p:nvPr/>
        </p:nvCxnSpPr>
        <p:spPr bwMode="auto">
          <a:xfrm>
            <a:off x="4955857" y="796146"/>
            <a:ext cx="0" cy="56535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0" y="566665"/>
            <a:ext cx="14157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d-ID" sz="1400" b="1" dirty="0" smtClean="0">
                <a:latin typeface="Avenir Black"/>
                <a:cs typeface="Avenir Black"/>
              </a:rPr>
              <a:t>Jan </a:t>
            </a:r>
            <a:r>
              <a:rPr lang="en-AU" sz="1400" b="1" dirty="0" err="1" smtClean="0">
                <a:latin typeface="Avenir Black"/>
                <a:cs typeface="Avenir Black"/>
              </a:rPr>
              <a:t>tahun</a:t>
            </a:r>
            <a:r>
              <a:rPr lang="en-AU" sz="1400" b="1" dirty="0" smtClean="0">
                <a:latin typeface="Avenir Black"/>
                <a:cs typeface="Avenir Black"/>
              </a:rPr>
              <a:t> N-1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62620" y="766097"/>
            <a:ext cx="4644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d-ID" sz="1400" dirty="0" smtClean="0">
                <a:latin typeface="Avenir Book"/>
                <a:cs typeface="Avenir Book"/>
              </a:rPr>
              <a:t>Unit kerja mengusulkan RKA kepada ess 1 untuk penetapan prioritas Unit Kerja Ess 1. </a:t>
            </a:r>
          </a:p>
          <a:p>
            <a:pPr marL="285750" indent="-285750">
              <a:buFont typeface="Arial"/>
              <a:buChar char="•"/>
            </a:pPr>
            <a:r>
              <a:rPr lang="id-ID" sz="1400" dirty="0" smtClean="0">
                <a:latin typeface="Avenir Book"/>
                <a:cs typeface="Avenir Book"/>
              </a:rPr>
              <a:t>RKA hasil reviu Ess 1 disampaikan kepada Biro PKT untuk dikompilasi</a:t>
            </a:r>
            <a:endParaRPr lang="en-US" sz="1400" dirty="0" smtClean="0">
              <a:latin typeface="Avenir Book"/>
              <a:cs typeface="Avenir Book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865859" y="616149"/>
            <a:ext cx="179996" cy="1799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1429544" y="710114"/>
            <a:ext cx="3509043" cy="74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ot"/>
            <a:round/>
            <a:headEnd type="arrow" w="med" len="med"/>
            <a:tailEnd type="none" w="med" len="med"/>
          </a:ln>
          <a:effectLst/>
        </p:spPr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4865859" y="4600245"/>
            <a:ext cx="179996" cy="1799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lide Number Placeholder 16"/>
          <p:cNvSpPr txBox="1">
            <a:spLocks/>
          </p:cNvSpPr>
          <p:nvPr/>
        </p:nvSpPr>
        <p:spPr>
          <a:xfrm>
            <a:off x="273844" y="64846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2DE5277-87F6-5444-9472-8B391B5EECEF}" type="slidenum">
              <a:rPr lang="en-US" smtClean="0">
                <a:solidFill>
                  <a:prstClr val="white"/>
                </a:solidFill>
                <a:latin typeface="Cambria"/>
                <a:cs typeface="Cambria"/>
              </a:rPr>
              <a:pPr algn="l"/>
              <a:t>0</a:t>
            </a:fld>
            <a:endParaRPr lang="en-US">
              <a:solidFill>
                <a:prstClr val="white"/>
              </a:solidFill>
              <a:latin typeface="Cambria"/>
              <a:cs typeface="Cambria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1415774" y="1812787"/>
            <a:ext cx="352022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ot"/>
            <a:round/>
            <a:headEnd type="arrow" w="med" len="med"/>
            <a:tailEnd type="none" w="med" len="med"/>
          </a:ln>
          <a:effectLst/>
        </p:spPr>
      </p:cxnSp>
      <p:sp>
        <p:nvSpPr>
          <p:cNvPr id="29" name="Oval 28"/>
          <p:cNvSpPr>
            <a:spLocks noChangeAspect="1"/>
          </p:cNvSpPr>
          <p:nvPr/>
        </p:nvSpPr>
        <p:spPr>
          <a:xfrm>
            <a:off x="4848590" y="1736436"/>
            <a:ext cx="179996" cy="1799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2620" y="1955745"/>
            <a:ext cx="4728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d-ID" sz="1400" dirty="0" smtClean="0">
                <a:latin typeface="Avenir Book"/>
                <a:cs typeface="Avenir Book"/>
              </a:rPr>
              <a:t>Penetapan Prioritas BSN </a:t>
            </a:r>
            <a:r>
              <a:rPr lang="en-AU" sz="1400" dirty="0" err="1" smtClean="0">
                <a:latin typeface="Avenir Book"/>
                <a:cs typeface="Avenir Book"/>
              </a:rPr>
              <a:t>Tahun</a:t>
            </a:r>
            <a:r>
              <a:rPr lang="en-AU" sz="1400" dirty="0" smtClean="0">
                <a:latin typeface="Avenir Book"/>
                <a:cs typeface="Avenir Book"/>
              </a:rPr>
              <a:t> N</a:t>
            </a:r>
            <a:r>
              <a:rPr lang="id-ID" sz="1400" dirty="0" smtClean="0">
                <a:latin typeface="Avenir Book"/>
                <a:cs typeface="Avenir Book"/>
              </a:rPr>
              <a:t> </a:t>
            </a:r>
            <a:r>
              <a:rPr lang="id-ID" sz="1400" dirty="0" smtClean="0">
                <a:latin typeface="Avenir Book"/>
                <a:cs typeface="Avenir Book"/>
              </a:rPr>
              <a:t>. </a:t>
            </a:r>
          </a:p>
          <a:p>
            <a:pPr marL="285750" indent="-285750">
              <a:buFont typeface="Arial"/>
              <a:buChar char="•"/>
            </a:pPr>
            <a:r>
              <a:rPr lang="id-ID" sz="1400" dirty="0" smtClean="0">
                <a:latin typeface="Avenir Book"/>
                <a:cs typeface="Avenir Book"/>
              </a:rPr>
              <a:t>Penyampaian Usulan Pagu Indikatif BSN </a:t>
            </a:r>
            <a:r>
              <a:rPr lang="en-AU" sz="1400" dirty="0" err="1" smtClean="0">
                <a:latin typeface="Avenir Book"/>
                <a:cs typeface="Avenir Book"/>
              </a:rPr>
              <a:t>Tahun</a:t>
            </a:r>
            <a:r>
              <a:rPr lang="en-AU" sz="1400" dirty="0" smtClean="0">
                <a:latin typeface="Avenir Book"/>
                <a:cs typeface="Avenir Book"/>
              </a:rPr>
              <a:t> N</a:t>
            </a:r>
            <a:r>
              <a:rPr lang="id-ID" sz="1400" dirty="0" smtClean="0">
                <a:latin typeface="Avenir Book"/>
                <a:cs typeface="Avenir Book"/>
              </a:rPr>
              <a:t> K</a:t>
            </a:r>
            <a:r>
              <a:rPr lang="en-AU" sz="1400" dirty="0" smtClean="0">
                <a:latin typeface="Avenir Book"/>
                <a:cs typeface="Avenir Book"/>
              </a:rPr>
              <a:t>e</a:t>
            </a:r>
            <a:r>
              <a:rPr lang="id-ID" sz="1400" dirty="0" smtClean="0">
                <a:latin typeface="Avenir Book"/>
                <a:cs typeface="Avenir Book"/>
              </a:rPr>
              <a:t> </a:t>
            </a:r>
            <a:r>
              <a:rPr lang="id-ID" sz="1400" dirty="0" smtClean="0">
                <a:latin typeface="Avenir Book"/>
                <a:cs typeface="Avenir Book"/>
              </a:rPr>
              <a:t>Bappenas dan Menteri Keungan sesuai PrioritasBSN </a:t>
            </a:r>
          </a:p>
          <a:p>
            <a:pPr marL="285750" indent="-285750">
              <a:buFont typeface="Arial"/>
              <a:buChar char="•"/>
            </a:pPr>
            <a:r>
              <a:rPr lang="id-ID" sz="1400" dirty="0" smtClean="0">
                <a:latin typeface="Avenir Book"/>
                <a:cs typeface="Avenir Book"/>
              </a:rPr>
              <a:t>Raker BSN </a:t>
            </a:r>
            <a:endParaRPr lang="en-US" sz="1400" dirty="0" smtClean="0">
              <a:latin typeface="Avenir Book"/>
              <a:cs typeface="Avenir Book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-12700" y="1672545"/>
            <a:ext cx="13756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d-ID" sz="1400" b="1" dirty="0" smtClean="0">
                <a:latin typeface="Avenir Black"/>
                <a:cs typeface="Avenir Black"/>
              </a:rPr>
              <a:t>Feb </a:t>
            </a:r>
            <a:r>
              <a:rPr lang="en-AU" sz="1400" b="1" dirty="0" err="1">
                <a:latin typeface="Avenir Black"/>
                <a:cs typeface="Avenir Black"/>
              </a:rPr>
              <a:t>tahun</a:t>
            </a:r>
            <a:r>
              <a:rPr lang="en-AU" sz="1400" b="1" dirty="0">
                <a:latin typeface="Avenir Black"/>
                <a:cs typeface="Avenir Black"/>
              </a:rPr>
              <a:t> N-1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-72037" y="2888789"/>
            <a:ext cx="15359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d-ID" sz="1400" b="1" dirty="0" smtClean="0">
                <a:latin typeface="Avenir Black"/>
                <a:cs typeface="Avenir Black"/>
              </a:rPr>
              <a:t>Maret </a:t>
            </a:r>
            <a:r>
              <a:rPr lang="en-AU" sz="1400" b="1" dirty="0" err="1">
                <a:latin typeface="Avenir Black"/>
                <a:cs typeface="Avenir Black"/>
              </a:rPr>
              <a:t>tahun</a:t>
            </a:r>
            <a:r>
              <a:rPr lang="en-AU" sz="1400" b="1" dirty="0">
                <a:latin typeface="Avenir Black"/>
                <a:cs typeface="Avenir Black"/>
              </a:rPr>
              <a:t> N-1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276348" y="3091039"/>
            <a:ext cx="4644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d-ID" sz="1400" dirty="0" smtClean="0">
                <a:latin typeface="Avenir Book"/>
                <a:cs typeface="Avenir Book"/>
              </a:rPr>
              <a:t>Penyesuaian Pagu </a:t>
            </a:r>
            <a:r>
              <a:rPr lang="id-ID" sz="1400" dirty="0" smtClean="0">
                <a:latin typeface="Avenir Book"/>
                <a:cs typeface="Avenir Book"/>
              </a:rPr>
              <a:t>Indikati</a:t>
            </a:r>
            <a:r>
              <a:rPr lang="en-AU" sz="1400" dirty="0" smtClean="0">
                <a:latin typeface="Avenir Book"/>
                <a:cs typeface="Avenir Book"/>
              </a:rPr>
              <a:t>f </a:t>
            </a:r>
            <a:r>
              <a:rPr lang="en-AU" sz="1400" dirty="0" err="1" smtClean="0">
                <a:latin typeface="Avenir Book"/>
                <a:cs typeface="Avenir Book"/>
              </a:rPr>
              <a:t>Tahun</a:t>
            </a:r>
            <a:r>
              <a:rPr lang="en-AU" sz="1400" dirty="0" smtClean="0">
                <a:latin typeface="Avenir Book"/>
                <a:cs typeface="Avenir Book"/>
              </a:rPr>
              <a:t> N</a:t>
            </a:r>
            <a:endParaRPr lang="id-ID" sz="1400" dirty="0" smtClean="0">
              <a:latin typeface="Avenir Book"/>
              <a:cs typeface="Avenir Book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1415772" y="3042678"/>
            <a:ext cx="352281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ot"/>
            <a:round/>
            <a:headEnd type="arrow" w="med" len="med"/>
            <a:tailEnd type="none" w="med" len="med"/>
          </a:ln>
          <a:effectLst/>
        </p:spPr>
      </p:cxnSp>
      <p:sp>
        <p:nvSpPr>
          <p:cNvPr id="51" name="Oval 50"/>
          <p:cNvSpPr>
            <a:spLocks noChangeAspect="1"/>
          </p:cNvSpPr>
          <p:nvPr/>
        </p:nvSpPr>
        <p:spPr>
          <a:xfrm>
            <a:off x="4857373" y="2950560"/>
            <a:ext cx="179996" cy="1799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-75341" y="3561619"/>
            <a:ext cx="4969054" cy="788501"/>
            <a:chOff x="-161863" y="4246275"/>
            <a:chExt cx="4969054" cy="788501"/>
          </a:xfrm>
        </p:grpSpPr>
        <p:sp>
          <p:nvSpPr>
            <p:cNvPr id="58" name="Rectangle 57"/>
            <p:cNvSpPr/>
            <p:nvPr/>
          </p:nvSpPr>
          <p:spPr>
            <a:xfrm>
              <a:off x="-161863" y="4246275"/>
              <a:ext cx="146706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id-ID" sz="1400" b="1" dirty="0" smtClean="0">
                  <a:latin typeface="Avenir Black"/>
                  <a:cs typeface="Avenir Black"/>
                </a:rPr>
                <a:t>Apr</a:t>
              </a:r>
              <a:r>
                <a:rPr lang="en-AU" sz="1400" b="1" dirty="0" err="1" smtClean="0">
                  <a:latin typeface="Avenir Black"/>
                  <a:cs typeface="Avenir Black"/>
                </a:rPr>
                <a:t>il</a:t>
              </a:r>
              <a:r>
                <a:rPr lang="id-ID" sz="1400" b="1" dirty="0" smtClean="0">
                  <a:latin typeface="Avenir Black"/>
                  <a:cs typeface="Avenir Black"/>
                </a:rPr>
                <a:t> </a:t>
              </a:r>
              <a:r>
                <a:rPr lang="en-AU" sz="1400" b="1" dirty="0" err="1">
                  <a:latin typeface="Avenir Black"/>
                  <a:cs typeface="Avenir Black"/>
                </a:rPr>
                <a:t>tahun</a:t>
              </a:r>
              <a:r>
                <a:rPr lang="en-AU" sz="1400" b="1" dirty="0">
                  <a:latin typeface="Avenir Black"/>
                  <a:cs typeface="Avenir Black"/>
                </a:rPr>
                <a:t> N-1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62620" y="4511556"/>
              <a:ext cx="4644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Bilateral Meeting BSN dengan BAPPENAS</a:t>
              </a:r>
              <a:endParaRPr lang="en-US" sz="1400" b="1" dirty="0" smtClean="0">
                <a:latin typeface="Arial Black"/>
                <a:cs typeface="Arial Black"/>
              </a:endParaRPr>
            </a:p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Penyusunan Renja BSN </a:t>
              </a:r>
              <a:endParaRPr lang="en-US" sz="1400" dirty="0" smtClean="0">
                <a:latin typeface="Avenir Book"/>
                <a:cs typeface="Avenir Book"/>
              </a:endParaRPr>
            </a:p>
          </p:txBody>
        </p:sp>
      </p:grpSp>
      <p:sp>
        <p:nvSpPr>
          <p:cNvPr id="60" name="Oval 59"/>
          <p:cNvSpPr>
            <a:spLocks noChangeAspect="1"/>
          </p:cNvSpPr>
          <p:nvPr/>
        </p:nvSpPr>
        <p:spPr>
          <a:xfrm>
            <a:off x="4881779" y="3653490"/>
            <a:ext cx="179996" cy="1799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 bwMode="auto">
          <a:xfrm>
            <a:off x="1363000" y="3712132"/>
            <a:ext cx="360256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66" idx="3"/>
          </p:cNvCxnSpPr>
          <p:nvPr/>
        </p:nvCxnSpPr>
        <p:spPr bwMode="auto">
          <a:xfrm>
            <a:off x="1362998" y="4446357"/>
            <a:ext cx="3575268" cy="140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ot"/>
            <a:round/>
            <a:headEnd type="arrow" w="med" len="med"/>
            <a:tailEnd type="none" w="med" len="med"/>
          </a:ln>
          <a:effectLst/>
        </p:spPr>
      </p:cxnSp>
      <p:grpSp>
        <p:nvGrpSpPr>
          <p:cNvPr id="65" name="Group 64"/>
          <p:cNvGrpSpPr/>
          <p:nvPr/>
        </p:nvGrpSpPr>
        <p:grpSpPr>
          <a:xfrm>
            <a:off x="6536" y="4292468"/>
            <a:ext cx="4889449" cy="1198151"/>
            <a:chOff x="-82258" y="4267512"/>
            <a:chExt cx="4889449" cy="1198151"/>
          </a:xfrm>
        </p:grpSpPr>
        <p:sp>
          <p:nvSpPr>
            <p:cNvPr id="66" name="Rectangle 65"/>
            <p:cNvSpPr/>
            <p:nvPr/>
          </p:nvSpPr>
          <p:spPr>
            <a:xfrm>
              <a:off x="-82258" y="4267512"/>
              <a:ext cx="13564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1400" b="1" dirty="0" smtClean="0">
                  <a:latin typeface="Avenir Black"/>
                  <a:cs typeface="Avenir Black"/>
                </a:rPr>
                <a:t>Mei </a:t>
              </a:r>
              <a:r>
                <a:rPr lang="en-AU" sz="1400" b="1" dirty="0" err="1">
                  <a:latin typeface="Avenir Black"/>
                  <a:cs typeface="Avenir Black"/>
                </a:rPr>
                <a:t>tahun</a:t>
              </a:r>
              <a:r>
                <a:rPr lang="en-AU" sz="1400" b="1" dirty="0">
                  <a:latin typeface="Avenir Black"/>
                  <a:cs typeface="Avenir Black"/>
                </a:rPr>
                <a:t> N-1</a:t>
              </a:r>
              <a:endParaRPr lang="en-US" sz="1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62620" y="4511556"/>
              <a:ext cx="464457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Menerima Pagu Indikatif </a:t>
              </a:r>
            </a:p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Trilateral Meeting dengan BAPPENAS dan Kementerian Keuangan </a:t>
              </a:r>
            </a:p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Penyusunan Renja BSN </a:t>
              </a:r>
            </a:p>
          </p:txBody>
        </p:sp>
      </p:grpSp>
      <p:sp>
        <p:nvSpPr>
          <p:cNvPr id="84" name="Oval 83"/>
          <p:cNvSpPr>
            <a:spLocks noChangeAspect="1"/>
          </p:cNvSpPr>
          <p:nvPr/>
        </p:nvSpPr>
        <p:spPr>
          <a:xfrm>
            <a:off x="5100146" y="4956166"/>
            <a:ext cx="191799" cy="191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5264774" y="5405814"/>
            <a:ext cx="4644571" cy="957274"/>
            <a:chOff x="162620" y="4292946"/>
            <a:chExt cx="4644571" cy="957274"/>
          </a:xfrm>
        </p:grpSpPr>
        <p:sp>
          <p:nvSpPr>
            <p:cNvPr id="86" name="Rectangle 85"/>
            <p:cNvSpPr/>
            <p:nvPr/>
          </p:nvSpPr>
          <p:spPr>
            <a:xfrm>
              <a:off x="3792155" y="4292946"/>
              <a:ext cx="9396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1400" b="1" dirty="0" smtClean="0">
                  <a:latin typeface="Avenir Black"/>
                  <a:cs typeface="Avenir Black"/>
                </a:rPr>
                <a:t>Juli 2016</a:t>
              </a:r>
              <a:endParaRPr lang="en-US" sz="14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62620" y="4511556"/>
              <a:ext cx="464457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Pembahasan RKA BSN dengan DPR </a:t>
              </a:r>
            </a:p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Penelaahan RKA BSN dengan DJA &amp; BAPPENAS</a:t>
              </a:r>
            </a:p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Menerima Pagu Anggaran  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294342" y="4936760"/>
            <a:ext cx="4644571" cy="494855"/>
            <a:chOff x="162620" y="4135286"/>
            <a:chExt cx="4644571" cy="494855"/>
          </a:xfrm>
        </p:grpSpPr>
        <p:sp>
          <p:nvSpPr>
            <p:cNvPr id="89" name="Rectangle 88"/>
            <p:cNvSpPr/>
            <p:nvPr/>
          </p:nvSpPr>
          <p:spPr>
            <a:xfrm>
              <a:off x="3792155" y="4135286"/>
              <a:ext cx="93006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1400" b="1" dirty="0" smtClean="0">
                  <a:latin typeface="Avenir Black"/>
                  <a:cs typeface="Avenir Black"/>
                </a:rPr>
                <a:t>Agt 2016</a:t>
              </a:r>
              <a:endParaRPr lang="en-US" sz="14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62620" y="4322364"/>
              <a:ext cx="46445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Pembahasan RKA BSN dengan DPR 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296614" y="3794718"/>
            <a:ext cx="4649366" cy="1172717"/>
            <a:chOff x="162620" y="4103754"/>
            <a:chExt cx="4649366" cy="1172717"/>
          </a:xfrm>
        </p:grpSpPr>
        <p:sp>
          <p:nvSpPr>
            <p:cNvPr id="92" name="Rectangle 91"/>
            <p:cNvSpPr/>
            <p:nvPr/>
          </p:nvSpPr>
          <p:spPr>
            <a:xfrm>
              <a:off x="3792155" y="4103754"/>
              <a:ext cx="101983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1400" b="1" dirty="0" smtClean="0">
                  <a:latin typeface="Avenir Black"/>
                  <a:cs typeface="Avenir Black"/>
                </a:rPr>
                <a:t>Sept 2016</a:t>
              </a:r>
              <a:endParaRPr lang="en-US" sz="14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62620" y="4322364"/>
              <a:ext cx="464457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Penelaahan RKA-BSN oleh Inspektorat dalam rangka penetapan Pagu RKA-KL yang bersifat final</a:t>
              </a:r>
            </a:p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Sidang kabinet pembahasan Nota Keuangan, RAPBN, dan RUU tentang APBN.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326182" y="2299946"/>
            <a:ext cx="4644571" cy="1556307"/>
            <a:chOff x="162620" y="4166818"/>
            <a:chExt cx="4644571" cy="1556307"/>
          </a:xfrm>
        </p:grpSpPr>
        <p:sp>
          <p:nvSpPr>
            <p:cNvPr id="95" name="Rectangle 94"/>
            <p:cNvSpPr/>
            <p:nvPr/>
          </p:nvSpPr>
          <p:spPr>
            <a:xfrm>
              <a:off x="3792155" y="4166818"/>
              <a:ext cx="93006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1400" b="1" dirty="0" smtClean="0">
                  <a:latin typeface="Avenir Black"/>
                  <a:cs typeface="Avenir Black"/>
                </a:rPr>
                <a:t>Okt 2016</a:t>
              </a:r>
              <a:endParaRPr lang="en-US" sz="14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62620" y="4338130"/>
              <a:ext cx="464457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Pembahasan RAPBN, dan RUU APBN antara pemerintah dengan DPR</a:t>
              </a:r>
            </a:p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Menerima Alokasi Anggaran dari Kem. Keu </a:t>
              </a:r>
            </a:p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Pembahasan RKA BSN dengan DPR </a:t>
              </a:r>
            </a:p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Penelaahan RKA oleh Inspektorat sesuai Alokasi Anggaran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328454" y="1379330"/>
            <a:ext cx="4644571" cy="957274"/>
            <a:chOff x="162620" y="4166818"/>
            <a:chExt cx="4644571" cy="957274"/>
          </a:xfrm>
        </p:grpSpPr>
        <p:sp>
          <p:nvSpPr>
            <p:cNvPr id="99" name="Rectangle 98"/>
            <p:cNvSpPr/>
            <p:nvPr/>
          </p:nvSpPr>
          <p:spPr>
            <a:xfrm>
              <a:off x="3792155" y="4166818"/>
              <a:ext cx="97013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1400" b="1" dirty="0" smtClean="0">
                  <a:latin typeface="Avenir Black"/>
                  <a:cs typeface="Avenir Black"/>
                </a:rPr>
                <a:t>Nov 2016</a:t>
              </a:r>
              <a:endParaRPr lang="en-US" sz="1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62620" y="4385428"/>
              <a:ext cx="464457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Penelaahan RKA BSN dengan DJA &amp; BAPPENAS Sesuai Alokasi Anggaran </a:t>
              </a:r>
            </a:p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Draft DIPA 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330726" y="869570"/>
            <a:ext cx="4644571" cy="400259"/>
            <a:chOff x="162620" y="4292946"/>
            <a:chExt cx="4644571" cy="400259"/>
          </a:xfrm>
        </p:grpSpPr>
        <p:sp>
          <p:nvSpPr>
            <p:cNvPr id="102" name="Rectangle 101"/>
            <p:cNvSpPr/>
            <p:nvPr/>
          </p:nvSpPr>
          <p:spPr>
            <a:xfrm>
              <a:off x="3792155" y="4292946"/>
              <a:ext cx="96051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1400" b="1" dirty="0" smtClean="0">
                  <a:latin typeface="Avenir Black"/>
                  <a:cs typeface="Avenir Black"/>
                </a:rPr>
                <a:t>Des 2016</a:t>
              </a:r>
              <a:endParaRPr lang="en-US" sz="14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62620" y="4385428"/>
              <a:ext cx="46445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Penetapan DIPA BSN 2017</a:t>
              </a:r>
            </a:p>
          </p:txBody>
        </p:sp>
      </p:grpSp>
      <p:sp>
        <p:nvSpPr>
          <p:cNvPr id="104" name="Oval 103"/>
          <p:cNvSpPr>
            <a:spLocks noChangeAspect="1"/>
          </p:cNvSpPr>
          <p:nvPr/>
        </p:nvSpPr>
        <p:spPr>
          <a:xfrm>
            <a:off x="5111830" y="5464354"/>
            <a:ext cx="191799" cy="191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>
            <a:stCxn id="86" idx="1"/>
          </p:cNvCxnSpPr>
          <p:nvPr/>
        </p:nvCxnSpPr>
        <p:spPr bwMode="auto">
          <a:xfrm flipH="1" flipV="1">
            <a:off x="5202123" y="5534681"/>
            <a:ext cx="3692186" cy="2502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H="1" flipV="1">
            <a:off x="5313578" y="5051978"/>
            <a:ext cx="3692187" cy="250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H="1" flipV="1">
            <a:off x="5291945" y="3926611"/>
            <a:ext cx="3692187" cy="250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H="1" flipV="1">
            <a:off x="5326182" y="2408359"/>
            <a:ext cx="3692187" cy="250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 flipV="1">
            <a:off x="5291945" y="1483714"/>
            <a:ext cx="3692187" cy="250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H="1" flipV="1">
            <a:off x="5289782" y="994300"/>
            <a:ext cx="3692187" cy="250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ot"/>
            <a:round/>
            <a:headEnd type="arrow" w="med" len="med"/>
            <a:tailEnd type="none" w="med" len="med"/>
          </a:ln>
          <a:effectLst/>
        </p:spPr>
      </p:cxnSp>
      <p:sp>
        <p:nvSpPr>
          <p:cNvPr id="115" name="Oval 114"/>
          <p:cNvSpPr>
            <a:spLocks noChangeAspect="1"/>
          </p:cNvSpPr>
          <p:nvPr/>
        </p:nvSpPr>
        <p:spPr>
          <a:xfrm>
            <a:off x="5114346" y="904301"/>
            <a:ext cx="179996" cy="1799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5102050" y="1402972"/>
            <a:ext cx="179996" cy="1799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5102050" y="2338559"/>
            <a:ext cx="179996" cy="1799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5107867" y="3864863"/>
            <a:ext cx="179996" cy="1799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11501" y="5426874"/>
            <a:ext cx="5034354" cy="1088414"/>
            <a:chOff x="11501" y="5553002"/>
            <a:chExt cx="5034354" cy="1088414"/>
          </a:xfrm>
        </p:grpSpPr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4865859" y="5553002"/>
              <a:ext cx="179996" cy="17999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1501" y="5553002"/>
              <a:ext cx="142539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1400" b="1" dirty="0" smtClean="0">
                  <a:latin typeface="Avenir Black"/>
                  <a:cs typeface="Avenir Black"/>
                </a:rPr>
                <a:t>Juni </a:t>
              </a:r>
              <a:r>
                <a:rPr lang="en-AU" sz="1400" b="1" dirty="0" err="1">
                  <a:latin typeface="Avenir Black"/>
                  <a:cs typeface="Avenir Black"/>
                </a:rPr>
                <a:t>tahun</a:t>
              </a:r>
              <a:r>
                <a:rPr lang="en-AU" sz="1400" b="1" dirty="0">
                  <a:latin typeface="Avenir Black"/>
                  <a:cs typeface="Avenir Black"/>
                </a:rPr>
                <a:t> N-1</a:t>
              </a:r>
              <a:endParaRPr lang="en-US" sz="1400" dirty="0"/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>
              <a:off x="1391729" y="5732999"/>
              <a:ext cx="3573987" cy="2084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ot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259648" y="5902752"/>
              <a:ext cx="464457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Pembahasan RKA BSN dengan DPR </a:t>
              </a:r>
            </a:p>
            <a:p>
              <a:pPr marL="285750" indent="-285750">
                <a:buFont typeface="Arial"/>
                <a:buChar char="•"/>
              </a:pPr>
              <a:r>
                <a:rPr lang="id-ID" sz="1400" dirty="0" smtClean="0">
                  <a:latin typeface="Avenir Book"/>
                  <a:cs typeface="Avenir Book"/>
                </a:rPr>
                <a:t>Penyusunan RAB oleh Unit kerja sesuai RENJA</a:t>
              </a:r>
            </a:p>
            <a:p>
              <a:pPr marL="285750" indent="-285750">
                <a:buFont typeface="Arial"/>
                <a:buChar char="•"/>
              </a:pPr>
              <a:endParaRPr lang="en-US" sz="1400" dirty="0" smtClean="0">
                <a:latin typeface="Avenir Book"/>
                <a:cs typeface="Avenir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384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6641</TotalTime>
  <Words>216</Words>
  <Application>Microsoft Office PowerPoint</Application>
  <PresentationFormat>A4 Paper (210x297 mm)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Fika Fawzia</dc:creator>
  <cp:lastModifiedBy>HP-BSN1</cp:lastModifiedBy>
  <cp:revision>180</cp:revision>
  <cp:lastPrinted>2016-01-07T02:18:03Z</cp:lastPrinted>
  <dcterms:created xsi:type="dcterms:W3CDTF">2015-11-30T11:14:56Z</dcterms:created>
  <dcterms:modified xsi:type="dcterms:W3CDTF">2016-07-28T04:27:01Z</dcterms:modified>
</cp:coreProperties>
</file>