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80" r:id="rId1"/>
  </p:sldMasterIdLst>
  <p:notesMasterIdLst>
    <p:notesMasterId r:id="rId13"/>
  </p:notesMasterIdLst>
  <p:handoutMasterIdLst>
    <p:handoutMasterId r:id="rId14"/>
  </p:handoutMasterIdLst>
  <p:sldIdLst>
    <p:sldId id="426" r:id="rId2"/>
    <p:sldId id="573" r:id="rId3"/>
    <p:sldId id="574" r:id="rId4"/>
    <p:sldId id="604" r:id="rId5"/>
    <p:sldId id="571" r:id="rId6"/>
    <p:sldId id="605" r:id="rId7"/>
    <p:sldId id="607" r:id="rId8"/>
    <p:sldId id="608" r:id="rId9"/>
    <p:sldId id="606" r:id="rId10"/>
    <p:sldId id="584" r:id="rId11"/>
    <p:sldId id="437" r:id="rId12"/>
  </p:sldIdLst>
  <p:sldSz cx="9906000" cy="6858000" type="A4"/>
  <p:notesSz cx="6858000" cy="9296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3300"/>
    <a:srgbClr val="000099"/>
    <a:srgbClr val="FF00FF"/>
    <a:srgbClr val="FFCCFF"/>
    <a:srgbClr val="66FFFF"/>
    <a:srgbClr val="FFCC00"/>
    <a:srgbClr val="0066FF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3" autoAdjust="0"/>
    <p:restoredTop sz="95737" autoAdjust="0"/>
  </p:normalViewPr>
  <p:slideViewPr>
    <p:cSldViewPr>
      <p:cViewPr varScale="1">
        <p:scale>
          <a:sx n="66" d="100"/>
          <a:sy n="66" d="100"/>
        </p:scale>
        <p:origin x="-588" y="-102"/>
      </p:cViewPr>
      <p:guideLst>
        <p:guide orient="horz" pos="2160"/>
        <p:guide pos="312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06" y="271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104FE0-7D2E-4E8A-AAD6-9A7A591E8558}" type="datetimeFigureOut">
              <a:rPr lang="en-US"/>
              <a:pPr>
                <a:defRPr/>
              </a:pPr>
              <a:t>11/30/2013</a:t>
            </a:fld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BF71D5-2747-4E4C-BD2F-6DE4D1DB7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 noChangeArrowheads="1"/>
          </p:cNvSpPr>
          <p:nvPr/>
        </p:nvSpPr>
        <p:spPr bwMode="auto">
          <a:xfrm>
            <a:off x="0" y="0"/>
            <a:ext cx="68580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d-ID">
              <a:solidFill>
                <a:schemeClr val="bg1"/>
              </a:solidFill>
            </a:endParaRPr>
          </a:p>
        </p:txBody>
      </p:sp>
      <p:sp>
        <p:nvSpPr>
          <p:cNvPr id="27651" name="AutoShape 2"/>
          <p:cNvSpPr>
            <a:spLocks noChangeArrowheads="1"/>
          </p:cNvSpPr>
          <p:nvPr/>
        </p:nvSpPr>
        <p:spPr bwMode="auto">
          <a:xfrm>
            <a:off x="0" y="0"/>
            <a:ext cx="68580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d-ID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694150-77A1-487A-A86F-873FC6C9AD4F}" type="datetimeFigureOut">
              <a:rPr lang="en-US"/>
              <a:pPr>
                <a:defRPr/>
              </a:pPr>
              <a:t>11/30/2013</a:t>
            </a:fld>
            <a:endParaRPr lang="en-US"/>
          </a:p>
        </p:txBody>
      </p:sp>
      <p:sp>
        <p:nvSpPr>
          <p:cNvPr id="3277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2813" y="696913"/>
            <a:ext cx="5029200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16425"/>
            <a:ext cx="5483225" cy="417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829675"/>
            <a:ext cx="2968625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829675"/>
            <a:ext cx="2968625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2D5777-3BC0-4874-B09D-BBC5B1CA9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A540B8D-90D0-42F1-A270-FBF9E97CDD3F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id-ID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E899FA6-5138-480D-83F2-DF1E989E00C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id-ID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E899FA6-5138-480D-83F2-DF1E989E00C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4216D3-BF19-424F-BE40-637C7C1A291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4216D3-BF19-424F-BE40-637C7C1A291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82577CE-0F2E-4F3B-8ADF-4B40BA530ADD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6019800"/>
            <a:ext cx="9906000" cy="8382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79352" tIns="39676" rIns="79352" bIns="39676" anchor="ctr"/>
          <a:lstStyle/>
          <a:p>
            <a:pPr defTabSz="793750">
              <a:defRPr/>
            </a:pPr>
            <a:endParaRPr lang="en-US" sz="2400">
              <a:latin typeface="Times New Roman" pitchFamily="18" charset="0"/>
            </a:endParaRPr>
          </a:p>
          <a:p>
            <a:pPr defTabSz="793750">
              <a:defRPr/>
            </a:pPr>
            <a:endParaRPr lang="en-US" sz="3100" b="1">
              <a:solidFill>
                <a:srgbClr val="FF0000"/>
              </a:solidFill>
            </a:endParaRPr>
          </a:p>
        </p:txBody>
      </p:sp>
      <p:pic>
        <p:nvPicPr>
          <p:cNvPr id="6" name="Picture 3" descr="Isoblucarré"/>
          <p:cNvPicPr preferRelativeResize="0"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5400" y="6019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54000" y="6124575"/>
          <a:ext cx="1314450" cy="581025"/>
        </p:xfrm>
        <a:graphic>
          <a:graphicData uri="http://schemas.openxmlformats.org/presentationml/2006/ole">
            <p:oleObj spid="_x0000_s55298" name="CorelDRAW" r:id="rId4" imgW="3776400" imgH="1589040" progId="">
              <p:embed/>
            </p:oleObj>
          </a:graphicData>
        </a:graphic>
      </p:graphicFrame>
      <p:sp>
        <p:nvSpPr>
          <p:cNvPr id="8" name="Rektangel 2"/>
          <p:cNvSpPr>
            <a:spLocks noChangeArrowheads="1"/>
          </p:cNvSpPr>
          <p:nvPr/>
        </p:nvSpPr>
        <p:spPr bwMode="auto">
          <a:xfrm>
            <a:off x="0" y="152400"/>
            <a:ext cx="9906000" cy="1227138"/>
          </a:xfrm>
          <a:prstGeom prst="rect">
            <a:avLst/>
          </a:prstGeom>
          <a:gradFill rotWithShape="1">
            <a:gsLst>
              <a:gs pos="0">
                <a:srgbClr val="7DC8DF"/>
              </a:gs>
              <a:gs pos="21001">
                <a:srgbClr val="7DC8DF"/>
              </a:gs>
              <a:gs pos="100000">
                <a:srgbClr val="66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>
              <a:buFont typeface="Arial Narrow" pitchFamily="34" charset="0"/>
              <a:buAutoNum type="arabicPeriod"/>
              <a:defRPr/>
            </a:pPr>
            <a:endParaRPr lang="id-ID" sz="1600" b="1" noProof="1">
              <a:solidFill>
                <a:srgbClr val="FFFFFF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95300" y="2298701"/>
            <a:ext cx="89154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92617" y="833438"/>
            <a:ext cx="4966758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92617" y="1447801"/>
            <a:ext cx="7030508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6019800"/>
            <a:ext cx="9906000" cy="8382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79352" tIns="39676" rIns="79352" bIns="39676" anchor="ctr"/>
          <a:lstStyle/>
          <a:p>
            <a:pPr defTabSz="793750">
              <a:defRPr/>
            </a:pPr>
            <a:endParaRPr lang="en-US" sz="2400">
              <a:latin typeface="Times New Roman" pitchFamily="18" charset="0"/>
            </a:endParaRPr>
          </a:p>
          <a:p>
            <a:pPr defTabSz="793750">
              <a:defRPr/>
            </a:pPr>
            <a:endParaRPr lang="en-US" sz="3100" b="1">
              <a:solidFill>
                <a:srgbClr val="FF0000"/>
              </a:solidFill>
            </a:endParaRPr>
          </a:p>
        </p:txBody>
      </p:sp>
      <p:pic>
        <p:nvPicPr>
          <p:cNvPr id="6" name="Picture 3" descr="Isoblucarré"/>
          <p:cNvPicPr preferRelativeResize="0"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5400" y="6019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54000" y="6124575"/>
          <a:ext cx="1314450" cy="581025"/>
        </p:xfrm>
        <a:graphic>
          <a:graphicData uri="http://schemas.openxmlformats.org/presentationml/2006/ole">
            <p:oleObj spid="_x0000_s56322" name="CorelDRAW" r:id="rId4" imgW="3776400" imgH="1589040" progId="">
              <p:embed/>
            </p:oleObj>
          </a:graphicData>
        </a:graphic>
      </p:graphicFrame>
      <p:sp>
        <p:nvSpPr>
          <p:cNvPr id="9" name="Rektangel 2"/>
          <p:cNvSpPr>
            <a:spLocks noChangeArrowheads="1"/>
          </p:cNvSpPr>
          <p:nvPr userDrawn="1"/>
        </p:nvSpPr>
        <p:spPr bwMode="auto">
          <a:xfrm>
            <a:off x="0" y="0"/>
            <a:ext cx="9906000" cy="1600200"/>
          </a:xfrm>
          <a:prstGeom prst="rect">
            <a:avLst/>
          </a:prstGeom>
          <a:gradFill rotWithShape="1">
            <a:gsLst>
              <a:gs pos="0">
                <a:srgbClr val="7DC8DF"/>
              </a:gs>
              <a:gs pos="21001">
                <a:srgbClr val="7DC8DF"/>
              </a:gs>
              <a:gs pos="100000">
                <a:srgbClr val="66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>
              <a:buFont typeface="Arial Narrow" pitchFamily="34" charset="0"/>
              <a:buAutoNum type="arabicPeriod"/>
              <a:defRPr/>
            </a:pPr>
            <a:endParaRPr lang="id-ID" sz="1600" b="1" noProof="1">
              <a:solidFill>
                <a:srgbClr val="FFFFFF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5100638" y="6729413"/>
            <a:ext cx="48053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FF00"/>
                </a:solidFill>
                <a:latin typeface="Berlin Sans FB" pitchFamily="34" charset="0"/>
              </a:rPr>
              <a:t> </a:t>
            </a: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95300" y="2552701"/>
            <a:ext cx="89154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92617" y="515938"/>
            <a:ext cx="4966758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92617" y="1130301"/>
            <a:ext cx="7030508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0" y="6019800"/>
            <a:ext cx="9906000" cy="8382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79352" tIns="39676" rIns="79352" bIns="39676" anchor="ctr"/>
          <a:lstStyle/>
          <a:p>
            <a:pPr defTabSz="793750">
              <a:defRPr/>
            </a:pPr>
            <a:endParaRPr lang="en-US" sz="2400">
              <a:latin typeface="Times New Roman" pitchFamily="18" charset="0"/>
            </a:endParaRPr>
          </a:p>
          <a:p>
            <a:pPr defTabSz="793750">
              <a:defRPr/>
            </a:pPr>
            <a:endParaRPr lang="en-US" sz="3100" b="1">
              <a:solidFill>
                <a:srgbClr val="FF0000"/>
              </a:solidFill>
            </a:endParaRPr>
          </a:p>
        </p:txBody>
      </p:sp>
      <p:pic>
        <p:nvPicPr>
          <p:cNvPr id="3" name="Picture 3" descr="Isoblucarré"/>
          <p:cNvPicPr preferRelativeResize="0"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5400" y="6019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54000" y="6124575"/>
          <a:ext cx="1314450" cy="581025"/>
        </p:xfrm>
        <a:graphic>
          <a:graphicData uri="http://schemas.openxmlformats.org/presentationml/2006/ole">
            <p:oleObj spid="_x0000_s57346" name="CorelDRAW" r:id="rId4" imgW="3776400" imgH="1589040" progId="">
              <p:embed/>
            </p:oleObj>
          </a:graphicData>
        </a:graphic>
      </p:graphicFrame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25613" y="0"/>
            <a:ext cx="6199187" cy="9906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195" name="Picture 4" descr="logo bsn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12700"/>
            <a:ext cx="17557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logo KAN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81950" y="0"/>
            <a:ext cx="144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4" descr="Picture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243888" y="381000"/>
            <a:ext cx="16621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6" r:id="rId12"/>
    <p:sldLayoutId id="2147484127" r:id="rId13"/>
    <p:sldLayoutId id="2147484128" r:id="rId14"/>
    <p:sldLayoutId id="2147484125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18" Type="http://schemas.openxmlformats.org/officeDocument/2006/relationships/image" Target="../media/image22.wmf"/><Relationship Id="rId3" Type="http://schemas.openxmlformats.org/officeDocument/2006/relationships/oleObject" Target="../embeddings/oleObject6.bin"/><Relationship Id="rId21" Type="http://schemas.openxmlformats.org/officeDocument/2006/relationships/image" Target="../media/image25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wmf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5" Type="http://schemas.openxmlformats.org/officeDocument/2006/relationships/image" Target="../media/image19.wmf"/><Relationship Id="rId10" Type="http://schemas.openxmlformats.org/officeDocument/2006/relationships/image" Target="../media/image14.wmf"/><Relationship Id="rId19" Type="http://schemas.openxmlformats.org/officeDocument/2006/relationships/image" Target="../media/image23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wmf"/><Relationship Id="rId14" Type="http://schemas.openxmlformats.org/officeDocument/2006/relationships/image" Target="../media/image18.wmf"/><Relationship Id="rId22" Type="http://schemas.openxmlformats.org/officeDocument/2006/relationships/image" Target="../media/image2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5"/>
          <p:cNvSpPr txBox="1">
            <a:spLocks noChangeArrowheads="1"/>
          </p:cNvSpPr>
          <p:nvPr/>
        </p:nvSpPr>
        <p:spPr bwMode="auto">
          <a:xfrm>
            <a:off x="117475" y="5562600"/>
            <a:ext cx="967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Bandung,  1 Desember 2013</a:t>
            </a:r>
            <a:endParaRPr lang="id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209800"/>
            <a:ext cx="9296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cs typeface="Arial" pitchFamily="34" charset="0"/>
              </a:rPr>
              <a:t>STANDAR, MUTU, DAYA SAING</a:t>
            </a:r>
          </a:p>
          <a:p>
            <a:pPr algn="ctr">
              <a:defRPr/>
            </a:pPr>
            <a:r>
              <a:rPr lang="id-I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cs typeface="Arial" pitchFamily="34" charset="0"/>
              </a:rPr>
              <a:t>Dan INOVASI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6172200" cy="990600"/>
          </a:xfrm>
        </p:spPr>
        <p:txBody>
          <a:bodyPr anchor="ctr" anchorCtr="0"/>
          <a:lstStyle/>
          <a:p>
            <a:pPr>
              <a:defRPr/>
            </a:pPr>
            <a:r>
              <a:rPr lang="id-ID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ahoma" pitchFamily="34" charset="0"/>
              </a:rPr>
              <a:t>ROADMAP </a:t>
            </a:r>
            <a:br>
              <a:rPr lang="id-ID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ahoma" pitchFamily="34" charset="0"/>
              </a:rPr>
            </a:br>
            <a:r>
              <a:rPr lang="id-ID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ahoma" pitchFamily="34" charset="0"/>
              </a:rPr>
              <a:t>strategi standardisasi nasional 2015-2025</a:t>
            </a:r>
            <a:endParaRPr lang="id-ID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Pentagon 40"/>
          <p:cNvSpPr/>
          <p:nvPr/>
        </p:nvSpPr>
        <p:spPr>
          <a:xfrm>
            <a:off x="772592" y="1299420"/>
            <a:ext cx="5960844" cy="772085"/>
          </a:xfrm>
          <a:prstGeom prst="homePlate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i="1" dirty="0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1200" i="1" dirty="0" err="1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enciptakan</a:t>
            </a:r>
            <a:r>
              <a:rPr lang="en-US" sz="1200" i="1" dirty="0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i="1" dirty="0" err="1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keunggulan</a:t>
            </a:r>
            <a:r>
              <a:rPr lang="en-US" sz="1200" i="1" dirty="0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i="1" dirty="0" err="1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kompetitif</a:t>
            </a:r>
            <a:endParaRPr lang="id-ID" sz="1200" i="1" dirty="0" smtClean="0">
              <a:solidFill>
                <a:schemeClr val="tx1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Pentagon 41"/>
          <p:cNvSpPr/>
          <p:nvPr/>
        </p:nvSpPr>
        <p:spPr>
          <a:xfrm>
            <a:off x="767748" y="1925270"/>
            <a:ext cx="4847362" cy="772085"/>
          </a:xfrm>
          <a:prstGeom prst="homePlate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id-ID" sz="1200" b="1" i="1" dirty="0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platform </a:t>
            </a:r>
            <a:r>
              <a:rPr lang="en-US" sz="1200" b="1" i="1" dirty="0" err="1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bagi</a:t>
            </a:r>
            <a:r>
              <a:rPr lang="en-US" sz="1200" b="1" i="1" dirty="0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i="1" dirty="0" err="1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inovasi</a:t>
            </a:r>
            <a:endParaRPr lang="id-ID" sz="1200" b="1" i="1" dirty="0">
              <a:solidFill>
                <a:schemeClr val="tx1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Pentagon 43"/>
          <p:cNvSpPr/>
          <p:nvPr/>
        </p:nvSpPr>
        <p:spPr>
          <a:xfrm>
            <a:off x="764477" y="2586222"/>
            <a:ext cx="3622537" cy="772085"/>
          </a:xfrm>
          <a:prstGeom prst="homePlate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id-ID" sz="1200" i="1" dirty="0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1200" i="1" dirty="0" err="1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embuka</a:t>
            </a:r>
            <a:r>
              <a:rPr lang="en-US" sz="1200" i="1" dirty="0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i="1" dirty="0" err="1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askses</a:t>
            </a:r>
            <a:r>
              <a:rPr lang="en-US" sz="1200" i="1" dirty="0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i="1" dirty="0" err="1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pasar</a:t>
            </a:r>
            <a:r>
              <a:rPr lang="id-ID" sz="1200" i="1" dirty="0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produk nasional ke</a:t>
            </a:r>
            <a:r>
              <a:rPr lang="en-US" sz="1200" i="1" dirty="0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i="1" dirty="0" err="1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pasar</a:t>
            </a:r>
            <a:r>
              <a:rPr lang="en-US" sz="1200" i="1" dirty="0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global</a:t>
            </a:r>
            <a:endParaRPr lang="id-ID" sz="1200" i="1" dirty="0">
              <a:solidFill>
                <a:schemeClr val="tx1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304800" y="4876264"/>
            <a:ext cx="8377116" cy="0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0"/>
          <p:cNvGrpSpPr>
            <a:grpSpLocks/>
          </p:cNvGrpSpPr>
          <p:nvPr/>
        </p:nvGrpSpPr>
        <p:grpSpPr bwMode="auto">
          <a:xfrm>
            <a:off x="1837345" y="1136014"/>
            <a:ext cx="530914" cy="4162200"/>
            <a:chOff x="1117602" y="1113972"/>
            <a:chExt cx="536696" cy="4929062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371906" y="1113972"/>
              <a:ext cx="0" cy="4571663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88" name="TextBox 80"/>
            <p:cNvSpPr txBox="1">
              <a:spLocks noChangeArrowheads="1"/>
            </p:cNvSpPr>
            <p:nvPr/>
          </p:nvSpPr>
          <p:spPr bwMode="auto">
            <a:xfrm>
              <a:off x="1117602" y="5714999"/>
              <a:ext cx="536696" cy="328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 sz="1200" b="1" dirty="0">
                  <a:latin typeface="Century Gothic" pitchFamily="34" charset="0"/>
                </a:rPr>
                <a:t>2015</a:t>
              </a:r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2989968" y="1133333"/>
            <a:ext cx="530914" cy="4164904"/>
            <a:chOff x="2280383" y="1110342"/>
            <a:chExt cx="536696" cy="4932724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2539455" y="1110342"/>
              <a:ext cx="0" cy="4572089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86" name="TextBox 81"/>
            <p:cNvSpPr txBox="1">
              <a:spLocks noChangeArrowheads="1"/>
            </p:cNvSpPr>
            <p:nvPr/>
          </p:nvSpPr>
          <p:spPr bwMode="auto">
            <a:xfrm>
              <a:off x="2280383" y="5715001"/>
              <a:ext cx="536696" cy="328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 sz="1200" b="1" dirty="0">
                  <a:latin typeface="Century Gothic" pitchFamily="34" charset="0"/>
                </a:rPr>
                <a:t>2017</a:t>
              </a:r>
            </a:p>
          </p:txBody>
        </p:sp>
      </p:grp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7475703" y="1123950"/>
            <a:ext cx="530915" cy="4174275"/>
            <a:chOff x="7496628" y="1099458"/>
            <a:chExt cx="535075" cy="4943592"/>
          </a:xfrm>
        </p:grpSpPr>
        <p:sp>
          <p:nvSpPr>
            <p:cNvPr id="14383" name="TextBox 85"/>
            <p:cNvSpPr txBox="1">
              <a:spLocks noChangeArrowheads="1"/>
            </p:cNvSpPr>
            <p:nvPr/>
          </p:nvSpPr>
          <p:spPr bwMode="auto">
            <a:xfrm>
              <a:off x="7496628" y="5715000"/>
              <a:ext cx="535075" cy="328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 sz="1200" b="1" dirty="0">
                  <a:latin typeface="Century Gothic" pitchFamily="34" charset="0"/>
                </a:rPr>
                <a:t>2025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7758087" y="1099458"/>
              <a:ext cx="0" cy="4571875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6475289" y="1133333"/>
            <a:ext cx="530914" cy="4164903"/>
            <a:chOff x="6224639" y="1110342"/>
            <a:chExt cx="536696" cy="4932723"/>
          </a:xfrm>
        </p:grpSpPr>
        <p:sp>
          <p:nvSpPr>
            <p:cNvPr id="14381" name="TextBox 84"/>
            <p:cNvSpPr txBox="1">
              <a:spLocks noChangeArrowheads="1"/>
            </p:cNvSpPr>
            <p:nvPr/>
          </p:nvSpPr>
          <p:spPr bwMode="auto">
            <a:xfrm>
              <a:off x="6224639" y="5715000"/>
              <a:ext cx="536696" cy="328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 sz="1200" b="1" dirty="0">
                  <a:latin typeface="Century Gothic" pitchFamily="34" charset="0"/>
                </a:rPr>
                <a:t>2023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6477355" y="1110342"/>
              <a:ext cx="0" cy="4572089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5381839" y="1133333"/>
            <a:ext cx="530914" cy="4164903"/>
            <a:chOff x="4932869" y="1110342"/>
            <a:chExt cx="536696" cy="4932723"/>
          </a:xfrm>
        </p:grpSpPr>
        <p:sp>
          <p:nvSpPr>
            <p:cNvPr id="14379" name="TextBox 83"/>
            <p:cNvSpPr txBox="1">
              <a:spLocks noChangeArrowheads="1"/>
            </p:cNvSpPr>
            <p:nvPr/>
          </p:nvSpPr>
          <p:spPr bwMode="auto">
            <a:xfrm>
              <a:off x="4932869" y="5715000"/>
              <a:ext cx="536696" cy="328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 sz="1200" b="1" dirty="0">
                  <a:latin typeface="Century Gothic" pitchFamily="34" charset="0"/>
                </a:rPr>
                <a:t>2021</a:t>
              </a: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5180816" y="1110342"/>
              <a:ext cx="0" cy="4572089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2"/>
          <p:cNvGrpSpPr>
            <a:grpSpLocks/>
          </p:cNvGrpSpPr>
          <p:nvPr/>
        </p:nvGrpSpPr>
        <p:grpSpPr bwMode="auto">
          <a:xfrm>
            <a:off x="4139305" y="1133333"/>
            <a:ext cx="530914" cy="4164903"/>
            <a:chOff x="3615695" y="1110342"/>
            <a:chExt cx="536696" cy="4932723"/>
          </a:xfrm>
        </p:grpSpPr>
        <p:sp>
          <p:nvSpPr>
            <p:cNvPr id="14377" name="TextBox 82"/>
            <p:cNvSpPr txBox="1">
              <a:spLocks noChangeArrowheads="1"/>
            </p:cNvSpPr>
            <p:nvPr/>
          </p:nvSpPr>
          <p:spPr bwMode="auto">
            <a:xfrm>
              <a:off x="3615695" y="5715000"/>
              <a:ext cx="536696" cy="328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 sz="1200" b="1">
                  <a:latin typeface="Century Gothic" pitchFamily="34" charset="0"/>
                </a:rPr>
                <a:t>2019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3885894" y="1110342"/>
              <a:ext cx="0" cy="4572089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01"/>
          <p:cNvGrpSpPr>
            <a:grpSpLocks/>
          </p:cNvGrpSpPr>
          <p:nvPr/>
        </p:nvGrpSpPr>
        <p:grpSpPr bwMode="auto">
          <a:xfrm>
            <a:off x="503765" y="1138695"/>
            <a:ext cx="530915" cy="4162200"/>
            <a:chOff x="1117602" y="1113972"/>
            <a:chExt cx="535074" cy="4929062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1371138" y="1113972"/>
              <a:ext cx="0" cy="4571663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76" name="TextBox 103"/>
            <p:cNvSpPr txBox="1">
              <a:spLocks noChangeArrowheads="1"/>
            </p:cNvSpPr>
            <p:nvPr/>
          </p:nvSpPr>
          <p:spPr bwMode="auto">
            <a:xfrm>
              <a:off x="1117602" y="5714999"/>
              <a:ext cx="535074" cy="328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 sz="1200" b="1" dirty="0">
                  <a:latin typeface="Century Gothic" pitchFamily="34" charset="0"/>
                </a:rPr>
                <a:t>2013</a:t>
              </a:r>
            </a:p>
          </p:txBody>
        </p:sp>
      </p:grpSp>
      <p:sp>
        <p:nvSpPr>
          <p:cNvPr id="46" name="Pentagon 45"/>
          <p:cNvSpPr/>
          <p:nvPr/>
        </p:nvSpPr>
        <p:spPr>
          <a:xfrm>
            <a:off x="769870" y="3346608"/>
            <a:ext cx="2550462" cy="772085"/>
          </a:xfrm>
          <a:prstGeom prst="homePlate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1200" i="1" dirty="0" err="1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meningkatkan</a:t>
            </a:r>
            <a:r>
              <a:rPr lang="en-US" sz="1200" i="1" dirty="0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i="1" dirty="0" err="1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kepercayaan</a:t>
            </a:r>
            <a:r>
              <a:rPr lang="id-ID" sz="1200" i="1" dirty="0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thd produk nasional di</a:t>
            </a:r>
            <a:r>
              <a:rPr lang="en-US" sz="1200" i="1" dirty="0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i="1" dirty="0" err="1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pasar</a:t>
            </a:r>
            <a:r>
              <a:rPr lang="id-ID" sz="1200" i="1" dirty="0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domestik</a:t>
            </a:r>
            <a:endParaRPr lang="id-ID" sz="1200" i="1" dirty="0">
              <a:solidFill>
                <a:schemeClr val="tx1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Pentagon 47"/>
          <p:cNvSpPr/>
          <p:nvPr/>
        </p:nvSpPr>
        <p:spPr>
          <a:xfrm>
            <a:off x="766728" y="4042651"/>
            <a:ext cx="1328760" cy="772085"/>
          </a:xfrm>
          <a:prstGeom prst="homePlate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id-ID" sz="1200" i="1" dirty="0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1200" i="1" dirty="0" err="1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elindungi</a:t>
            </a:r>
            <a:r>
              <a:rPr lang="en-US" sz="1200" i="1" dirty="0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i="1" dirty="0" err="1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kepentingan</a:t>
            </a:r>
            <a:r>
              <a:rPr lang="en-US" sz="1200" i="1" dirty="0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i="1" dirty="0" err="1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pulik</a:t>
            </a:r>
            <a:r>
              <a:rPr lang="en-US" sz="1200" i="1" dirty="0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i="1" dirty="0" err="1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1200" i="1" dirty="0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i="1" dirty="0" err="1" smtClean="0">
                <a:solidFill>
                  <a:schemeClr val="tx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lingkungan</a:t>
            </a:r>
            <a:endParaRPr lang="id-ID" sz="1200" i="1" dirty="0" smtClean="0">
              <a:solidFill>
                <a:schemeClr val="tx1"/>
              </a:solidFill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Chevron 48"/>
          <p:cNvSpPr/>
          <p:nvPr/>
        </p:nvSpPr>
        <p:spPr>
          <a:xfrm>
            <a:off x="6342361" y="1316970"/>
            <a:ext cx="1358451" cy="772081"/>
          </a:xfrm>
          <a:prstGeom prst="chevron">
            <a:avLst/>
          </a:prstGeom>
          <a:solidFill>
            <a:schemeClr val="accent2">
              <a:lumMod val="75000"/>
              <a:alpha val="43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0" name="Chevron 49"/>
          <p:cNvSpPr/>
          <p:nvPr/>
        </p:nvSpPr>
        <p:spPr>
          <a:xfrm>
            <a:off x="5210318" y="1919428"/>
            <a:ext cx="2490494" cy="772081"/>
          </a:xfrm>
          <a:prstGeom prst="chevron">
            <a:avLst/>
          </a:prstGeom>
          <a:solidFill>
            <a:schemeClr val="accent2">
              <a:lumMod val="75000"/>
              <a:alpha val="43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1" name="Chevron 50"/>
          <p:cNvSpPr/>
          <p:nvPr/>
        </p:nvSpPr>
        <p:spPr>
          <a:xfrm>
            <a:off x="4002806" y="2580379"/>
            <a:ext cx="3698006" cy="772081"/>
          </a:xfrm>
          <a:prstGeom prst="chevron">
            <a:avLst/>
          </a:prstGeom>
          <a:solidFill>
            <a:schemeClr val="accent2">
              <a:lumMod val="75000"/>
              <a:alpha val="43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2" name="Chevron 51"/>
          <p:cNvSpPr/>
          <p:nvPr/>
        </p:nvSpPr>
        <p:spPr>
          <a:xfrm>
            <a:off x="2870763" y="3340761"/>
            <a:ext cx="4830049" cy="772081"/>
          </a:xfrm>
          <a:prstGeom prst="chevron">
            <a:avLst/>
          </a:prstGeom>
          <a:solidFill>
            <a:schemeClr val="accent2">
              <a:lumMod val="75000"/>
              <a:alpha val="43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1738721" y="4060201"/>
            <a:ext cx="5962092" cy="772081"/>
          </a:xfrm>
          <a:prstGeom prst="chevron">
            <a:avLst/>
          </a:prstGeom>
          <a:solidFill>
            <a:schemeClr val="accent2">
              <a:lumMod val="75000"/>
              <a:alpha val="43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7" name="Pentagon 66"/>
          <p:cNvSpPr/>
          <p:nvPr/>
        </p:nvSpPr>
        <p:spPr>
          <a:xfrm>
            <a:off x="7247996" y="1305272"/>
            <a:ext cx="2429404" cy="3543403"/>
          </a:xfrm>
          <a:prstGeom prst="homePlate">
            <a:avLst>
              <a:gd name="adj" fmla="val 50000"/>
            </a:avLst>
          </a:prstGeom>
          <a:solidFill>
            <a:schemeClr val="accent2">
              <a:alpha val="5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539750">
              <a:defRPr/>
            </a:pPr>
            <a:r>
              <a:rPr lang="id-ID" sz="1400" i="1" dirty="0">
                <a:solidFill>
                  <a:schemeClr val="bg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id-ID" sz="1400" i="1" dirty="0" smtClean="0">
                <a:solidFill>
                  <a:schemeClr val="bg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endukung </a:t>
            </a:r>
          </a:p>
          <a:p>
            <a:pPr marL="539750">
              <a:defRPr/>
            </a:pPr>
            <a:r>
              <a:rPr lang="id-ID" sz="1400" b="1" i="1" dirty="0" smtClean="0">
                <a:solidFill>
                  <a:schemeClr val="bg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daya saing </a:t>
            </a:r>
          </a:p>
          <a:p>
            <a:pPr marL="539750">
              <a:defRPr/>
            </a:pPr>
            <a:r>
              <a:rPr lang="id-ID" sz="1400" i="1" dirty="0" smtClean="0">
                <a:solidFill>
                  <a:schemeClr val="bg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dan </a:t>
            </a:r>
            <a:r>
              <a:rPr lang="id-ID" sz="1400" b="1" i="1" dirty="0" smtClean="0">
                <a:solidFill>
                  <a:schemeClr val="bg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kualitas hidup </a:t>
            </a:r>
            <a:r>
              <a:rPr lang="id-ID" sz="1400" i="1" dirty="0" smtClean="0">
                <a:solidFill>
                  <a:schemeClr val="bg1"/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bangsa indonesia</a:t>
            </a:r>
            <a:endParaRPr lang="id-ID" sz="1400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715963" y="5168900"/>
            <a:ext cx="1387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200" dirty="0">
                <a:latin typeface="Century Gothic" pitchFamily="34" charset="0"/>
              </a:rPr>
              <a:t>bertumpu pada pemberlakuan regulasi teknis</a:t>
            </a:r>
          </a:p>
        </p:txBody>
      </p:sp>
      <p:sp>
        <p:nvSpPr>
          <p:cNvPr id="39" name="TextBox 5"/>
          <p:cNvSpPr txBox="1">
            <a:spLocks noChangeArrowheads="1"/>
          </p:cNvSpPr>
          <p:nvPr/>
        </p:nvSpPr>
        <p:spPr bwMode="auto">
          <a:xfrm>
            <a:off x="2046287" y="5168900"/>
            <a:ext cx="12303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1200" dirty="0">
                <a:latin typeface="Century Gothic" pitchFamily="34" charset="0"/>
              </a:rPr>
              <a:t>penguatan penerapan SNI secara sukarela berdasarkan kebutuhan pasar</a:t>
            </a:r>
          </a:p>
        </p:txBody>
      </p:sp>
      <p:sp>
        <p:nvSpPr>
          <p:cNvPr id="40" name="TextBox 6"/>
          <p:cNvSpPr txBox="1">
            <a:spLocks noChangeArrowheads="1"/>
          </p:cNvSpPr>
          <p:nvPr/>
        </p:nvSpPr>
        <p:spPr bwMode="auto">
          <a:xfrm>
            <a:off x="3324226" y="5168900"/>
            <a:ext cx="12477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1200" dirty="0">
                <a:latin typeface="Century Gothic" pitchFamily="34" charset="0"/>
              </a:rPr>
              <a:t>penguatan kemampuan  penerapan standar </a:t>
            </a:r>
            <a:endParaRPr lang="en-US" sz="1200" dirty="0" smtClean="0">
              <a:latin typeface="Century Gothic" pitchFamily="34" charset="0"/>
            </a:endParaRPr>
          </a:p>
          <a:p>
            <a:r>
              <a:rPr lang="id-ID" sz="1200" dirty="0" smtClean="0">
                <a:latin typeface="Century Gothic" pitchFamily="34" charset="0"/>
              </a:rPr>
              <a:t>negara </a:t>
            </a:r>
            <a:r>
              <a:rPr lang="id-ID" sz="1200" dirty="0">
                <a:latin typeface="Century Gothic" pitchFamily="34" charset="0"/>
              </a:rPr>
              <a:t>tujuan ekspor</a:t>
            </a:r>
          </a:p>
        </p:txBody>
      </p:sp>
      <p:sp>
        <p:nvSpPr>
          <p:cNvPr id="43" name="TextBox 7"/>
          <p:cNvSpPr txBox="1">
            <a:spLocks noChangeArrowheads="1"/>
          </p:cNvSpPr>
          <p:nvPr/>
        </p:nvSpPr>
        <p:spPr bwMode="auto">
          <a:xfrm>
            <a:off x="4481512" y="5170487"/>
            <a:ext cx="12334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1200" dirty="0">
                <a:latin typeface="Century Gothic" pitchFamily="34" charset="0"/>
              </a:rPr>
              <a:t>penguatan sinergi dengan sistem inovasi nasional</a:t>
            </a:r>
          </a:p>
        </p:txBody>
      </p:sp>
      <p:sp>
        <p:nvSpPr>
          <p:cNvPr id="45" name="TextBox 8"/>
          <p:cNvSpPr txBox="1">
            <a:spLocks noChangeArrowheads="1"/>
          </p:cNvSpPr>
          <p:nvPr/>
        </p:nvSpPr>
        <p:spPr bwMode="auto">
          <a:xfrm>
            <a:off x="5743576" y="5168900"/>
            <a:ext cx="1387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200" dirty="0">
                <a:latin typeface="Century Gothic" pitchFamily="34" charset="0"/>
              </a:rPr>
              <a:t>penguatan efisiensi sistem produksi nasional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1905000" y="5715000"/>
            <a:ext cx="152400" cy="2286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latin typeface="Century Gothic" pitchFamily="34" charset="0"/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3200400" y="5715000"/>
            <a:ext cx="152400" cy="2286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latin typeface="Century Gothic" pitchFamily="34" charset="0"/>
            </a:endParaRPr>
          </a:p>
        </p:txBody>
      </p:sp>
      <p:sp>
        <p:nvSpPr>
          <p:cNvPr id="55" name="Right Arrow 54"/>
          <p:cNvSpPr/>
          <p:nvPr/>
        </p:nvSpPr>
        <p:spPr>
          <a:xfrm>
            <a:off x="4391024" y="5715000"/>
            <a:ext cx="152400" cy="2286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latin typeface="Century Gothic" pitchFamily="34" charset="0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5638800" y="5715000"/>
            <a:ext cx="152400" cy="2286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latin typeface="Century Gothic" pitchFamily="34" charset="0"/>
            </a:endParaRPr>
          </a:p>
        </p:txBody>
      </p:sp>
      <p:sp>
        <p:nvSpPr>
          <p:cNvPr id="57" name="TextBox 13"/>
          <p:cNvSpPr txBox="1">
            <a:spLocks noChangeArrowheads="1"/>
          </p:cNvSpPr>
          <p:nvPr/>
        </p:nvSpPr>
        <p:spPr bwMode="auto">
          <a:xfrm>
            <a:off x="685800" y="6503987"/>
            <a:ext cx="17224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200" b="1" i="1" dirty="0">
                <a:solidFill>
                  <a:srgbClr val="FF0000"/>
                </a:solidFill>
                <a:latin typeface="Century Gothic" pitchFamily="34" charset="0"/>
              </a:rPr>
              <a:t>government driven</a:t>
            </a:r>
          </a:p>
        </p:txBody>
      </p:sp>
      <p:sp>
        <p:nvSpPr>
          <p:cNvPr id="58" name="TextBox 14"/>
          <p:cNvSpPr txBox="1">
            <a:spLocks noChangeArrowheads="1"/>
          </p:cNvSpPr>
          <p:nvPr/>
        </p:nvSpPr>
        <p:spPr bwMode="auto">
          <a:xfrm>
            <a:off x="3627437" y="6496050"/>
            <a:ext cx="1722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200" b="1" i="1">
                <a:latin typeface="Century Gothic" pitchFamily="34" charset="0"/>
              </a:rPr>
              <a:t>market driven</a:t>
            </a:r>
          </a:p>
        </p:txBody>
      </p:sp>
      <p:sp>
        <p:nvSpPr>
          <p:cNvPr id="59" name="TextBox 15"/>
          <p:cNvSpPr txBox="1">
            <a:spLocks noChangeArrowheads="1"/>
          </p:cNvSpPr>
          <p:nvPr/>
        </p:nvSpPr>
        <p:spPr bwMode="auto">
          <a:xfrm>
            <a:off x="5608638" y="6496050"/>
            <a:ext cx="33829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1200" b="1" i="1" dirty="0" smtClean="0">
                <a:latin typeface="Century Gothic" pitchFamily="34" charset="0"/>
              </a:rPr>
              <a:t>challange </a:t>
            </a:r>
            <a:r>
              <a:rPr lang="id-ID" sz="1200" b="1" i="1" dirty="0" smtClean="0">
                <a:latin typeface="Century Gothic" pitchFamily="34" charset="0"/>
              </a:rPr>
              <a:t>(research </a:t>
            </a:r>
            <a:r>
              <a:rPr lang="id-ID" sz="1200" b="1" i="1" dirty="0">
                <a:latin typeface="Century Gothic" pitchFamily="34" charset="0"/>
              </a:rPr>
              <a:t>and industry </a:t>
            </a:r>
            <a:r>
              <a:rPr lang="id-ID" sz="1200" b="1" i="1" dirty="0" smtClean="0">
                <a:latin typeface="Century Gothic" pitchFamily="34" charset="0"/>
              </a:rPr>
              <a:t>)driven</a:t>
            </a:r>
            <a:endParaRPr lang="id-ID" sz="1200" b="1" i="1" dirty="0">
              <a:latin typeface="Century Gothic" pitchFamily="34" charset="0"/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2595563" y="6567487"/>
            <a:ext cx="457200" cy="18415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latin typeface="Century Gothic" pitchFamily="34" charset="0"/>
            </a:endParaRPr>
          </a:p>
        </p:txBody>
      </p:sp>
      <p:sp>
        <p:nvSpPr>
          <p:cNvPr id="61" name="Right Arrow 60"/>
          <p:cNvSpPr/>
          <p:nvPr/>
        </p:nvSpPr>
        <p:spPr>
          <a:xfrm>
            <a:off x="5002213" y="6554787"/>
            <a:ext cx="457200" cy="18256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7" grpId="0" animBg="1"/>
      <p:bldP spid="38" grpId="0"/>
      <p:bldP spid="39" grpId="0"/>
      <p:bldP spid="40" grpId="0"/>
      <p:bldP spid="43" grpId="0"/>
      <p:bldP spid="45" grpId="0"/>
      <p:bldP spid="47" grpId="0" animBg="1"/>
      <p:bldP spid="54" grpId="0" animBg="1"/>
      <p:bldP spid="55" grpId="0" animBg="1"/>
      <p:bldP spid="56" grpId="0" animBg="1"/>
      <p:bldP spid="57" grpId="0"/>
      <p:bldP spid="58" grpId="0"/>
      <p:bldP spid="59" grpId="0"/>
      <p:bldP spid="60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286000" y="2362200"/>
            <a:ext cx="5510213" cy="18605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id-ID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Terima 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7020" y="43542"/>
            <a:ext cx="8915400" cy="928914"/>
          </a:xfrm>
          <a:ln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id-ID" sz="2400" dirty="0" smtClean="0">
                <a:solidFill>
                  <a:schemeClr val="tx1"/>
                </a:solidFill>
                <a:latin typeface="Century Gothic" pitchFamily="34" charset="0"/>
              </a:rPr>
              <a:t>Ilustrasi sederhana tentang</a:t>
            </a:r>
            <a:br>
              <a:rPr lang="id-ID" sz="24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“</a:t>
            </a:r>
            <a:r>
              <a:rPr lang="en-US" sz="2400" b="1" dirty="0" err="1" smtClean="0">
                <a:solidFill>
                  <a:schemeClr val="tx1"/>
                </a:solidFill>
                <a:latin typeface="Century Gothic" pitchFamily="34" charset="0"/>
              </a:rPr>
              <a:t>mutu</a:t>
            </a: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”</a:t>
            </a:r>
          </a:p>
        </p:txBody>
      </p:sp>
      <p:graphicFrame>
        <p:nvGraphicFramePr>
          <p:cNvPr id="61522" name="Object 82"/>
          <p:cNvGraphicFramePr>
            <a:graphicFrameLocks noGrp="1" noChangeAspect="1"/>
          </p:cNvGraphicFramePr>
          <p:nvPr>
            <p:ph sz="half" idx="1"/>
          </p:nvPr>
        </p:nvGraphicFramePr>
        <p:xfrm>
          <a:off x="428228" y="3535363"/>
          <a:ext cx="2426626" cy="2565400"/>
        </p:xfrm>
        <a:graphic>
          <a:graphicData uri="http://schemas.openxmlformats.org/presentationml/2006/ole">
            <p:oleObj spid="_x0000_s59394" name="Clip" r:id="rId3" imgW="3025775" imgH="3252788" progId="">
              <p:embed/>
            </p:oleObj>
          </a:graphicData>
        </a:graphic>
      </p:graphicFrame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975122" y="1447800"/>
            <a:ext cx="2729309" cy="1295400"/>
            <a:chOff x="431" y="845"/>
            <a:chExt cx="1587" cy="816"/>
          </a:xfrm>
        </p:grpSpPr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431" y="845"/>
              <a:ext cx="1587" cy="816"/>
              <a:chOff x="431" y="845"/>
              <a:chExt cx="1587" cy="816"/>
            </a:xfrm>
          </p:grpSpPr>
          <p:sp>
            <p:nvSpPr>
              <p:cNvPr id="1106" name="Rectangle 5"/>
              <p:cNvSpPr>
                <a:spLocks noChangeArrowheads="1"/>
              </p:cNvSpPr>
              <p:nvPr/>
            </p:nvSpPr>
            <p:spPr bwMode="auto">
              <a:xfrm>
                <a:off x="431" y="845"/>
                <a:ext cx="1587" cy="4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 sz="1400">
                  <a:latin typeface="Century Gothic" pitchFamily="34" charset="0"/>
                </a:endParaRPr>
              </a:p>
            </p:txBody>
          </p:sp>
          <p:sp>
            <p:nvSpPr>
              <p:cNvPr id="1107" name="Rectangle 6"/>
              <p:cNvSpPr>
                <a:spLocks noChangeArrowheads="1"/>
              </p:cNvSpPr>
              <p:nvPr/>
            </p:nvSpPr>
            <p:spPr bwMode="auto">
              <a:xfrm>
                <a:off x="522" y="890"/>
                <a:ext cx="45" cy="7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 sz="1400">
                  <a:latin typeface="Century Gothic" pitchFamily="34" charset="0"/>
                </a:endParaRPr>
              </a:p>
            </p:txBody>
          </p:sp>
          <p:sp>
            <p:nvSpPr>
              <p:cNvPr id="1108" name="Rectangle 7"/>
              <p:cNvSpPr>
                <a:spLocks noChangeArrowheads="1"/>
              </p:cNvSpPr>
              <p:nvPr/>
            </p:nvSpPr>
            <p:spPr bwMode="auto">
              <a:xfrm>
                <a:off x="1882" y="890"/>
                <a:ext cx="45" cy="7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 sz="1400">
                  <a:latin typeface="Century Gothic" pitchFamily="34" charset="0"/>
                </a:endParaRPr>
              </a:p>
            </p:txBody>
          </p:sp>
        </p:grpSp>
        <p:sp>
          <p:nvSpPr>
            <p:cNvPr id="1105" name="Text Box 73"/>
            <p:cNvSpPr txBox="1">
              <a:spLocks noChangeArrowheads="1"/>
            </p:cNvSpPr>
            <p:nvPr/>
          </p:nvSpPr>
          <p:spPr bwMode="auto">
            <a:xfrm>
              <a:off x="566" y="947"/>
              <a:ext cx="129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5" rIns="91430" bIns="45715">
              <a:spAutoFit/>
            </a:bodyPr>
            <a:lstStyle/>
            <a:p>
              <a:pPr algn="ctr"/>
              <a:r>
                <a:rPr lang="en-US" sz="1400" dirty="0">
                  <a:latin typeface="Century Gothic" pitchFamily="34" charset="0"/>
                </a:rPr>
                <a:t>Perusahaan A: </a:t>
              </a:r>
            </a:p>
            <a:p>
              <a:pPr algn="ctr"/>
              <a:r>
                <a:rPr lang="en-US" sz="1400" dirty="0" err="1">
                  <a:latin typeface="Century Gothic" pitchFamily="34" charset="0"/>
                </a:rPr>
                <a:t>membuat</a:t>
              </a:r>
              <a:r>
                <a:rPr lang="en-US" sz="1400" dirty="0">
                  <a:latin typeface="Century Gothic" pitchFamily="34" charset="0"/>
                </a:rPr>
                <a:t> </a:t>
              </a:r>
              <a:r>
                <a:rPr lang="en-US" sz="1400" dirty="0" err="1">
                  <a:latin typeface="Century Gothic" pitchFamily="34" charset="0"/>
                </a:rPr>
                <a:t>rangka</a:t>
              </a:r>
              <a:r>
                <a:rPr lang="en-US" sz="1400" dirty="0">
                  <a:latin typeface="Century Gothic" pitchFamily="34" charset="0"/>
                </a:rPr>
                <a:t> </a:t>
              </a:r>
              <a:r>
                <a:rPr lang="en-US" sz="1400" dirty="0" err="1">
                  <a:latin typeface="Century Gothic" pitchFamily="34" charset="0"/>
                </a:rPr>
                <a:t>meja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5577285" y="1649413"/>
            <a:ext cx="3353594" cy="1022350"/>
            <a:chOff x="3243" y="745"/>
            <a:chExt cx="1950" cy="644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4585" y="745"/>
              <a:ext cx="453" cy="182"/>
              <a:chOff x="1338" y="890"/>
              <a:chExt cx="453" cy="182"/>
            </a:xfrm>
          </p:grpSpPr>
          <p:sp>
            <p:nvSpPr>
              <p:cNvPr id="1102" name="Rectangle 8"/>
              <p:cNvSpPr>
                <a:spLocks noChangeArrowheads="1"/>
              </p:cNvSpPr>
              <p:nvPr/>
            </p:nvSpPr>
            <p:spPr bwMode="auto">
              <a:xfrm>
                <a:off x="1338" y="890"/>
                <a:ext cx="453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 sz="1400">
                  <a:latin typeface="Century Gothic" pitchFamily="34" charset="0"/>
                </a:endParaRPr>
              </a:p>
            </p:txBody>
          </p:sp>
          <p:sp>
            <p:nvSpPr>
              <p:cNvPr id="1103" name="Oval 9"/>
              <p:cNvSpPr>
                <a:spLocks noChangeArrowheads="1"/>
              </p:cNvSpPr>
              <p:nvPr/>
            </p:nvSpPr>
            <p:spPr bwMode="auto">
              <a:xfrm>
                <a:off x="1547" y="953"/>
                <a:ext cx="45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 sz="1400">
                  <a:latin typeface="Century Gothic" pitchFamily="34" charset="0"/>
                </a:endParaRPr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4740" y="962"/>
              <a:ext cx="453" cy="182"/>
              <a:chOff x="1338" y="890"/>
              <a:chExt cx="453" cy="182"/>
            </a:xfrm>
          </p:grpSpPr>
          <p:sp>
            <p:nvSpPr>
              <p:cNvPr id="1100" name="Rectangle 13"/>
              <p:cNvSpPr>
                <a:spLocks noChangeArrowheads="1"/>
              </p:cNvSpPr>
              <p:nvPr/>
            </p:nvSpPr>
            <p:spPr bwMode="auto">
              <a:xfrm>
                <a:off x="1338" y="890"/>
                <a:ext cx="453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 sz="1400">
                  <a:latin typeface="Century Gothic" pitchFamily="34" charset="0"/>
                </a:endParaRPr>
              </a:p>
            </p:txBody>
          </p:sp>
          <p:sp>
            <p:nvSpPr>
              <p:cNvPr id="1101" name="Oval 14"/>
              <p:cNvSpPr>
                <a:spLocks noChangeArrowheads="1"/>
              </p:cNvSpPr>
              <p:nvPr/>
            </p:nvSpPr>
            <p:spPr bwMode="auto">
              <a:xfrm>
                <a:off x="1547" y="953"/>
                <a:ext cx="45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 sz="1400">
                  <a:latin typeface="Century Gothic" pitchFamily="34" charset="0"/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4604" y="1180"/>
              <a:ext cx="453" cy="182"/>
              <a:chOff x="1338" y="890"/>
              <a:chExt cx="453" cy="182"/>
            </a:xfrm>
          </p:grpSpPr>
          <p:sp>
            <p:nvSpPr>
              <p:cNvPr id="1098" name="Rectangle 16"/>
              <p:cNvSpPr>
                <a:spLocks noChangeArrowheads="1"/>
              </p:cNvSpPr>
              <p:nvPr/>
            </p:nvSpPr>
            <p:spPr bwMode="auto">
              <a:xfrm>
                <a:off x="1338" y="890"/>
                <a:ext cx="453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 sz="1400">
                  <a:latin typeface="Century Gothic" pitchFamily="34" charset="0"/>
                </a:endParaRPr>
              </a:p>
            </p:txBody>
          </p:sp>
          <p:sp>
            <p:nvSpPr>
              <p:cNvPr id="1099" name="Oval 17"/>
              <p:cNvSpPr>
                <a:spLocks noChangeArrowheads="1"/>
              </p:cNvSpPr>
              <p:nvPr/>
            </p:nvSpPr>
            <p:spPr bwMode="auto">
              <a:xfrm>
                <a:off x="1547" y="953"/>
                <a:ext cx="45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 sz="1400">
                  <a:latin typeface="Century Gothic" pitchFamily="34" charset="0"/>
                </a:endParaRPr>
              </a:p>
            </p:txBody>
          </p:sp>
        </p:grp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3379" y="754"/>
              <a:ext cx="453" cy="182"/>
              <a:chOff x="1338" y="890"/>
              <a:chExt cx="453" cy="182"/>
            </a:xfrm>
          </p:grpSpPr>
          <p:sp>
            <p:nvSpPr>
              <p:cNvPr id="1096" name="Rectangle 19"/>
              <p:cNvSpPr>
                <a:spLocks noChangeArrowheads="1"/>
              </p:cNvSpPr>
              <p:nvPr/>
            </p:nvSpPr>
            <p:spPr bwMode="auto">
              <a:xfrm>
                <a:off x="1338" y="890"/>
                <a:ext cx="453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 sz="1400">
                  <a:latin typeface="Century Gothic" pitchFamily="34" charset="0"/>
                </a:endParaRPr>
              </a:p>
            </p:txBody>
          </p:sp>
          <p:sp>
            <p:nvSpPr>
              <p:cNvPr id="1097" name="Oval 20"/>
              <p:cNvSpPr>
                <a:spLocks noChangeArrowheads="1"/>
              </p:cNvSpPr>
              <p:nvPr/>
            </p:nvSpPr>
            <p:spPr bwMode="auto">
              <a:xfrm>
                <a:off x="1547" y="953"/>
                <a:ext cx="45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 sz="1400">
                  <a:latin typeface="Century Gothic" pitchFamily="34" charset="0"/>
                </a:endParaRPr>
              </a:p>
            </p:txBody>
          </p:sp>
        </p:grpSp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3243" y="980"/>
              <a:ext cx="453" cy="182"/>
              <a:chOff x="1338" y="890"/>
              <a:chExt cx="453" cy="182"/>
            </a:xfrm>
          </p:grpSpPr>
          <p:sp>
            <p:nvSpPr>
              <p:cNvPr id="1094" name="Rectangle 22"/>
              <p:cNvSpPr>
                <a:spLocks noChangeArrowheads="1"/>
              </p:cNvSpPr>
              <p:nvPr/>
            </p:nvSpPr>
            <p:spPr bwMode="auto">
              <a:xfrm>
                <a:off x="1338" y="890"/>
                <a:ext cx="453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 sz="1400">
                  <a:latin typeface="Century Gothic" pitchFamily="34" charset="0"/>
                </a:endParaRPr>
              </a:p>
            </p:txBody>
          </p:sp>
          <p:sp>
            <p:nvSpPr>
              <p:cNvPr id="1095" name="Oval 23"/>
              <p:cNvSpPr>
                <a:spLocks noChangeArrowheads="1"/>
              </p:cNvSpPr>
              <p:nvPr/>
            </p:nvSpPr>
            <p:spPr bwMode="auto">
              <a:xfrm>
                <a:off x="1547" y="953"/>
                <a:ext cx="45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 sz="1400">
                  <a:latin typeface="Century Gothic" pitchFamily="34" charset="0"/>
                </a:endParaRPr>
              </a:p>
            </p:txBody>
          </p:sp>
        </p:grp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3379" y="1207"/>
              <a:ext cx="453" cy="182"/>
              <a:chOff x="1338" y="890"/>
              <a:chExt cx="453" cy="182"/>
            </a:xfrm>
          </p:grpSpPr>
          <p:sp>
            <p:nvSpPr>
              <p:cNvPr id="1092" name="Rectangle 25"/>
              <p:cNvSpPr>
                <a:spLocks noChangeArrowheads="1"/>
              </p:cNvSpPr>
              <p:nvPr/>
            </p:nvSpPr>
            <p:spPr bwMode="auto">
              <a:xfrm>
                <a:off x="1338" y="890"/>
                <a:ext cx="453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 sz="1400">
                  <a:latin typeface="Century Gothic" pitchFamily="34" charset="0"/>
                </a:endParaRPr>
              </a:p>
            </p:txBody>
          </p:sp>
          <p:sp>
            <p:nvSpPr>
              <p:cNvPr id="1093" name="Oval 26"/>
              <p:cNvSpPr>
                <a:spLocks noChangeArrowheads="1"/>
              </p:cNvSpPr>
              <p:nvPr/>
            </p:nvSpPr>
            <p:spPr bwMode="auto">
              <a:xfrm>
                <a:off x="1547" y="953"/>
                <a:ext cx="45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 sz="1400">
                  <a:latin typeface="Century Gothic" pitchFamily="34" charset="0"/>
                </a:endParaRPr>
              </a:p>
            </p:txBody>
          </p:sp>
        </p:grpSp>
        <p:sp>
          <p:nvSpPr>
            <p:cNvPr id="1091" name="Text Box 74"/>
            <p:cNvSpPr txBox="1">
              <a:spLocks noChangeArrowheads="1"/>
            </p:cNvSpPr>
            <p:nvPr/>
          </p:nvSpPr>
          <p:spPr bwMode="auto">
            <a:xfrm>
              <a:off x="3671" y="847"/>
              <a:ext cx="110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5" rIns="91430" bIns="45715">
              <a:spAutoFit/>
            </a:bodyPr>
            <a:lstStyle/>
            <a:p>
              <a:pPr algn="ctr"/>
              <a:r>
                <a:rPr lang="en-US" sz="1400" dirty="0">
                  <a:latin typeface="Century Gothic" pitchFamily="34" charset="0"/>
                </a:rPr>
                <a:t>Perusahaan B: </a:t>
              </a:r>
            </a:p>
            <a:p>
              <a:pPr algn="ctr"/>
              <a:r>
                <a:rPr lang="en-US" sz="1400" dirty="0" err="1">
                  <a:latin typeface="Century Gothic" pitchFamily="34" charset="0"/>
                </a:rPr>
                <a:t>membuat</a:t>
              </a:r>
              <a:r>
                <a:rPr lang="en-US" sz="1400" dirty="0">
                  <a:latin typeface="Century Gothic" pitchFamily="34" charset="0"/>
                </a:rPr>
                <a:t> </a:t>
              </a:r>
              <a:r>
                <a:rPr lang="en-US" sz="1400" dirty="0" err="1">
                  <a:latin typeface="Century Gothic" pitchFamily="34" charset="0"/>
                </a:rPr>
                <a:t>laci</a:t>
              </a:r>
              <a:r>
                <a:rPr lang="en-US" sz="1400" dirty="0">
                  <a:latin typeface="Century Gothic" pitchFamily="34" charset="0"/>
                </a:rPr>
                <a:t> </a:t>
              </a:r>
              <a:r>
                <a:rPr lang="en-US" sz="1400" dirty="0" err="1">
                  <a:latin typeface="Century Gothic" pitchFamily="34" charset="0"/>
                </a:rPr>
                <a:t>meja</a:t>
              </a:r>
              <a:endParaRPr lang="en-US" sz="1400" dirty="0">
                <a:latin typeface="Century Gothic" pitchFamily="34" charset="0"/>
              </a:endParaRPr>
            </a:p>
          </p:txBody>
        </p:sp>
      </p:grpSp>
      <p:sp>
        <p:nvSpPr>
          <p:cNvPr id="61517" name="Text Box 77"/>
          <p:cNvSpPr txBox="1">
            <a:spLocks noChangeArrowheads="1"/>
          </p:cNvSpPr>
          <p:nvPr/>
        </p:nvSpPr>
        <p:spPr bwMode="auto">
          <a:xfrm>
            <a:off x="3384064" y="2819176"/>
            <a:ext cx="3054021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sz="1600" dirty="0">
                <a:latin typeface="Century Gothic" pitchFamily="34" charset="0"/>
              </a:rPr>
              <a:t>Perusahaan C (</a:t>
            </a:r>
            <a:r>
              <a:rPr lang="en-US" sz="1600" dirty="0" err="1">
                <a:latin typeface="Century Gothic" pitchFamily="34" charset="0"/>
              </a:rPr>
              <a:t>toko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mebel</a:t>
            </a:r>
            <a:r>
              <a:rPr lang="en-US" sz="1600" dirty="0">
                <a:latin typeface="Century Gothic" pitchFamily="34" charset="0"/>
              </a:rPr>
              <a:t>): </a:t>
            </a:r>
          </a:p>
          <a:p>
            <a:pPr algn="ctr"/>
            <a:r>
              <a:rPr lang="en-US" sz="1600" dirty="0" err="1">
                <a:latin typeface="Century Gothic" pitchFamily="34" charset="0"/>
              </a:rPr>
              <a:t>merakit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meja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dan</a:t>
            </a:r>
            <a:r>
              <a:rPr lang="en-US" sz="1600" dirty="0">
                <a:latin typeface="Century Gothic" pitchFamily="34" charset="0"/>
              </a:rPr>
              <a:t> </a:t>
            </a:r>
          </a:p>
          <a:p>
            <a:pPr algn="ctr"/>
            <a:r>
              <a:rPr lang="en-US" sz="1600" dirty="0" err="1">
                <a:latin typeface="Century Gothic" pitchFamily="34" charset="0"/>
              </a:rPr>
              <a:t>menjual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kepada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pelanggan</a:t>
            </a:r>
            <a:endParaRPr lang="en-US" sz="1600" dirty="0">
              <a:latin typeface="Century Gothic" pitchFamily="34" charset="0"/>
            </a:endParaRPr>
          </a:p>
        </p:txBody>
      </p:sp>
      <p:sp>
        <p:nvSpPr>
          <p:cNvPr id="61518" name="AutoShape 78"/>
          <p:cNvSpPr>
            <a:spLocks noChangeArrowheads="1"/>
          </p:cNvSpPr>
          <p:nvPr/>
        </p:nvSpPr>
        <p:spPr bwMode="auto">
          <a:xfrm flipV="1">
            <a:off x="2301082" y="2744788"/>
            <a:ext cx="1248569" cy="792162"/>
          </a:xfrm>
          <a:custGeom>
            <a:avLst/>
            <a:gdLst>
              <a:gd name="T0" fmla="*/ 43064310 w 21600"/>
              <a:gd name="T1" fmla="*/ 0 h 21600"/>
              <a:gd name="T2" fmla="*/ 43064310 w 21600"/>
              <a:gd name="T3" fmla="*/ 16352461 h 21600"/>
              <a:gd name="T4" fmla="*/ 9215878 w 21600"/>
              <a:gd name="T5" fmla="*/ 29051881 h 21600"/>
              <a:gd name="T6" fmla="*/ 61496013 w 21600"/>
              <a:gd name="T7" fmla="*/ 817621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prstDash val="dashDot"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Century Gothic" pitchFamily="34" charset="0"/>
            </a:endParaRPr>
          </a:p>
        </p:txBody>
      </p:sp>
      <p:sp>
        <p:nvSpPr>
          <p:cNvPr id="61519" name="AutoShape 79"/>
          <p:cNvSpPr>
            <a:spLocks noChangeArrowheads="1"/>
          </p:cNvSpPr>
          <p:nvPr/>
        </p:nvSpPr>
        <p:spPr bwMode="auto">
          <a:xfrm rot="10800000">
            <a:off x="6201569" y="2744788"/>
            <a:ext cx="1248569" cy="792162"/>
          </a:xfrm>
          <a:custGeom>
            <a:avLst/>
            <a:gdLst>
              <a:gd name="T0" fmla="*/ 43064310 w 21600"/>
              <a:gd name="T1" fmla="*/ 0 h 21600"/>
              <a:gd name="T2" fmla="*/ 43064310 w 21600"/>
              <a:gd name="T3" fmla="*/ 16352461 h 21600"/>
              <a:gd name="T4" fmla="*/ 9215878 w 21600"/>
              <a:gd name="T5" fmla="*/ 29051881 h 21600"/>
              <a:gd name="T6" fmla="*/ 61496013 w 21600"/>
              <a:gd name="T7" fmla="*/ 817621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prstDash val="dashDot"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Century Gothic" pitchFamily="34" charset="0"/>
            </a:endParaRPr>
          </a:p>
        </p:txBody>
      </p:sp>
      <p:sp>
        <p:nvSpPr>
          <p:cNvPr id="61520" name="AutoShape 80"/>
          <p:cNvSpPr>
            <a:spLocks noChangeArrowheads="1"/>
          </p:cNvSpPr>
          <p:nvPr/>
        </p:nvSpPr>
        <p:spPr bwMode="auto">
          <a:xfrm>
            <a:off x="4765427" y="3988592"/>
            <a:ext cx="546894" cy="865188"/>
          </a:xfrm>
          <a:prstGeom prst="downArrow">
            <a:avLst>
              <a:gd name="adj1" fmla="val 50000"/>
              <a:gd name="adj2" fmla="val 3960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eaVert" wrap="none" anchor="ctr"/>
          <a:lstStyle/>
          <a:p>
            <a:pPr>
              <a:defRPr/>
            </a:pPr>
            <a:endParaRPr lang="id-ID" sz="1600">
              <a:latin typeface="Century Gothic" pitchFamily="34" charset="0"/>
            </a:endParaRPr>
          </a:p>
        </p:txBody>
      </p:sp>
      <p:sp>
        <p:nvSpPr>
          <p:cNvPr id="61521" name="Text Box 81"/>
          <p:cNvSpPr txBox="1">
            <a:spLocks noChangeArrowheads="1"/>
          </p:cNvSpPr>
          <p:nvPr/>
        </p:nvSpPr>
        <p:spPr bwMode="auto">
          <a:xfrm>
            <a:off x="4316996" y="4853780"/>
            <a:ext cx="1479872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sz="1600">
                <a:latin typeface="Century Gothic" pitchFamily="34" charset="0"/>
              </a:rPr>
              <a:t>PELANGGAN</a:t>
            </a:r>
          </a:p>
        </p:txBody>
      </p:sp>
      <p:graphicFrame>
        <p:nvGraphicFramePr>
          <p:cNvPr id="61524" name="Object 84"/>
          <p:cNvGraphicFramePr>
            <a:graphicFrameLocks noGrp="1" noChangeAspect="1"/>
          </p:cNvGraphicFramePr>
          <p:nvPr>
            <p:ph sz="half" idx="2"/>
          </p:nvPr>
        </p:nvGraphicFramePr>
        <p:xfrm>
          <a:off x="5890288" y="3535364"/>
          <a:ext cx="2184135" cy="2592387"/>
        </p:xfrm>
        <a:graphic>
          <a:graphicData uri="http://schemas.openxmlformats.org/presentationml/2006/ole">
            <p:oleObj spid="_x0000_s59395" name="Clip" r:id="rId4" imgW="3025775" imgH="3252788" progId="">
              <p:embed/>
            </p:oleObj>
          </a:graphicData>
        </a:graphic>
      </p:graphicFrame>
      <p:sp>
        <p:nvSpPr>
          <p:cNvPr id="61526" name="Text Box 86"/>
          <p:cNvSpPr txBox="1">
            <a:spLocks noChangeArrowheads="1"/>
          </p:cNvSpPr>
          <p:nvPr/>
        </p:nvSpPr>
        <p:spPr bwMode="auto">
          <a:xfrm>
            <a:off x="4649321" y="5512592"/>
            <a:ext cx="712034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sz="1600">
                <a:latin typeface="Century Gothic" pitchFamily="34" charset="0"/>
              </a:rPr>
              <a:t>ATAU</a:t>
            </a:r>
          </a:p>
        </p:txBody>
      </p:sp>
      <p:grpSp>
        <p:nvGrpSpPr>
          <p:cNvPr id="11" name="Group 90"/>
          <p:cNvGrpSpPr>
            <a:grpSpLocks/>
          </p:cNvGrpSpPr>
          <p:nvPr/>
        </p:nvGrpSpPr>
        <p:grpSpPr bwMode="auto">
          <a:xfrm>
            <a:off x="1520296" y="4471988"/>
            <a:ext cx="2729310" cy="1655762"/>
            <a:chOff x="884" y="2523"/>
            <a:chExt cx="1587" cy="1043"/>
          </a:xfrm>
        </p:grpSpPr>
        <p:grpSp>
          <p:nvGrpSpPr>
            <p:cNvPr id="12" name="Group 71"/>
            <p:cNvGrpSpPr>
              <a:grpSpLocks/>
            </p:cNvGrpSpPr>
            <p:nvPr/>
          </p:nvGrpSpPr>
          <p:grpSpPr bwMode="auto">
            <a:xfrm>
              <a:off x="884" y="2750"/>
              <a:ext cx="1587" cy="816"/>
              <a:chOff x="385" y="2433"/>
              <a:chExt cx="1587" cy="816"/>
            </a:xfrm>
          </p:grpSpPr>
          <p:sp>
            <p:nvSpPr>
              <p:cNvPr id="1064" name="Rectangle 27"/>
              <p:cNvSpPr>
                <a:spLocks noChangeArrowheads="1"/>
              </p:cNvSpPr>
              <p:nvPr/>
            </p:nvSpPr>
            <p:spPr bwMode="auto">
              <a:xfrm>
                <a:off x="385" y="2433"/>
                <a:ext cx="1587" cy="4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 sz="1600">
                  <a:latin typeface="Century Gothic" pitchFamily="34" charset="0"/>
                </a:endParaRPr>
              </a:p>
            </p:txBody>
          </p:sp>
          <p:sp>
            <p:nvSpPr>
              <p:cNvPr id="1065" name="Rectangle 28"/>
              <p:cNvSpPr>
                <a:spLocks noChangeArrowheads="1"/>
              </p:cNvSpPr>
              <p:nvPr/>
            </p:nvSpPr>
            <p:spPr bwMode="auto">
              <a:xfrm>
                <a:off x="458" y="2478"/>
                <a:ext cx="45" cy="7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 sz="1600">
                  <a:latin typeface="Century Gothic" pitchFamily="34" charset="0"/>
                </a:endParaRPr>
              </a:p>
            </p:txBody>
          </p:sp>
          <p:sp>
            <p:nvSpPr>
              <p:cNvPr id="1066" name="Rectangle 29"/>
              <p:cNvSpPr>
                <a:spLocks noChangeArrowheads="1"/>
              </p:cNvSpPr>
              <p:nvPr/>
            </p:nvSpPr>
            <p:spPr bwMode="auto">
              <a:xfrm>
                <a:off x="1836" y="2478"/>
                <a:ext cx="45" cy="7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 sz="1600">
                  <a:latin typeface="Century Gothic" pitchFamily="34" charset="0"/>
                </a:endParaRPr>
              </a:p>
            </p:txBody>
          </p:sp>
          <p:grpSp>
            <p:nvGrpSpPr>
              <p:cNvPr id="13" name="Group 30"/>
              <p:cNvGrpSpPr>
                <a:grpSpLocks/>
              </p:cNvGrpSpPr>
              <p:nvPr/>
            </p:nvGrpSpPr>
            <p:grpSpPr bwMode="auto">
              <a:xfrm>
                <a:off x="1338" y="2478"/>
                <a:ext cx="498" cy="182"/>
                <a:chOff x="1338" y="890"/>
                <a:chExt cx="453" cy="182"/>
              </a:xfrm>
            </p:grpSpPr>
            <p:sp>
              <p:nvSpPr>
                <p:cNvPr id="1083" name="Rectangle 31"/>
                <p:cNvSpPr>
                  <a:spLocks noChangeArrowheads="1"/>
                </p:cNvSpPr>
                <p:nvPr/>
              </p:nvSpPr>
              <p:spPr bwMode="auto">
                <a:xfrm>
                  <a:off x="1338" y="890"/>
                  <a:ext cx="453" cy="1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 sz="1600">
                    <a:latin typeface="Century Gothic" pitchFamily="34" charset="0"/>
                  </a:endParaRPr>
                </a:p>
              </p:txBody>
            </p:sp>
            <p:sp>
              <p:nvSpPr>
                <p:cNvPr id="1084" name="Oval 32"/>
                <p:cNvSpPr>
                  <a:spLocks noChangeArrowheads="1"/>
                </p:cNvSpPr>
                <p:nvPr/>
              </p:nvSpPr>
              <p:spPr bwMode="auto">
                <a:xfrm>
                  <a:off x="1547" y="953"/>
                  <a:ext cx="45" cy="4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 sz="1600"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14" name="Group 33"/>
              <p:cNvGrpSpPr>
                <a:grpSpLocks/>
              </p:cNvGrpSpPr>
              <p:nvPr/>
            </p:nvGrpSpPr>
            <p:grpSpPr bwMode="auto">
              <a:xfrm>
                <a:off x="1383" y="2677"/>
                <a:ext cx="453" cy="182"/>
                <a:chOff x="1338" y="890"/>
                <a:chExt cx="453" cy="182"/>
              </a:xfrm>
            </p:grpSpPr>
            <p:sp>
              <p:nvSpPr>
                <p:cNvPr id="1081" name="Rectangle 34"/>
                <p:cNvSpPr>
                  <a:spLocks noChangeArrowheads="1"/>
                </p:cNvSpPr>
                <p:nvPr/>
              </p:nvSpPr>
              <p:spPr bwMode="auto">
                <a:xfrm>
                  <a:off x="1338" y="890"/>
                  <a:ext cx="453" cy="1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 sz="1600">
                    <a:latin typeface="Century Gothic" pitchFamily="34" charset="0"/>
                  </a:endParaRPr>
                </a:p>
              </p:txBody>
            </p:sp>
            <p:sp>
              <p:nvSpPr>
                <p:cNvPr id="1082" name="Oval 35"/>
                <p:cNvSpPr>
                  <a:spLocks noChangeArrowheads="1"/>
                </p:cNvSpPr>
                <p:nvPr/>
              </p:nvSpPr>
              <p:spPr bwMode="auto">
                <a:xfrm>
                  <a:off x="1547" y="953"/>
                  <a:ext cx="45" cy="4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 sz="1600"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15" name="Group 36"/>
              <p:cNvGrpSpPr>
                <a:grpSpLocks/>
              </p:cNvGrpSpPr>
              <p:nvPr/>
            </p:nvGrpSpPr>
            <p:grpSpPr bwMode="auto">
              <a:xfrm>
                <a:off x="1384" y="2859"/>
                <a:ext cx="434" cy="164"/>
                <a:chOff x="1338" y="890"/>
                <a:chExt cx="453" cy="182"/>
              </a:xfrm>
            </p:grpSpPr>
            <p:sp>
              <p:nvSpPr>
                <p:cNvPr id="1079" name="Rectangle 37"/>
                <p:cNvSpPr>
                  <a:spLocks noChangeArrowheads="1"/>
                </p:cNvSpPr>
                <p:nvPr/>
              </p:nvSpPr>
              <p:spPr bwMode="auto">
                <a:xfrm>
                  <a:off x="1338" y="890"/>
                  <a:ext cx="453" cy="1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 sz="1600">
                    <a:latin typeface="Century Gothic" pitchFamily="34" charset="0"/>
                  </a:endParaRPr>
                </a:p>
              </p:txBody>
            </p:sp>
            <p:sp>
              <p:nvSpPr>
                <p:cNvPr id="1080" name="Oval 38"/>
                <p:cNvSpPr>
                  <a:spLocks noChangeArrowheads="1"/>
                </p:cNvSpPr>
                <p:nvPr/>
              </p:nvSpPr>
              <p:spPr bwMode="auto">
                <a:xfrm>
                  <a:off x="1547" y="953"/>
                  <a:ext cx="45" cy="4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 sz="1600"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16" name="Group 39"/>
              <p:cNvGrpSpPr>
                <a:grpSpLocks/>
              </p:cNvGrpSpPr>
              <p:nvPr/>
            </p:nvGrpSpPr>
            <p:grpSpPr bwMode="auto">
              <a:xfrm>
                <a:off x="503" y="2478"/>
                <a:ext cx="453" cy="182"/>
                <a:chOff x="1338" y="890"/>
                <a:chExt cx="453" cy="182"/>
              </a:xfrm>
            </p:grpSpPr>
            <p:sp>
              <p:nvSpPr>
                <p:cNvPr id="1077" name="Rectangle 40"/>
                <p:cNvSpPr>
                  <a:spLocks noChangeArrowheads="1"/>
                </p:cNvSpPr>
                <p:nvPr/>
              </p:nvSpPr>
              <p:spPr bwMode="auto">
                <a:xfrm>
                  <a:off x="1338" y="890"/>
                  <a:ext cx="453" cy="1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 sz="1600">
                    <a:latin typeface="Century Gothic" pitchFamily="34" charset="0"/>
                  </a:endParaRPr>
                </a:p>
              </p:txBody>
            </p:sp>
            <p:sp>
              <p:nvSpPr>
                <p:cNvPr id="1078" name="Oval 41"/>
                <p:cNvSpPr>
                  <a:spLocks noChangeArrowheads="1"/>
                </p:cNvSpPr>
                <p:nvPr/>
              </p:nvSpPr>
              <p:spPr bwMode="auto">
                <a:xfrm>
                  <a:off x="1547" y="953"/>
                  <a:ext cx="45" cy="4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 sz="1600"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17" name="Group 42"/>
              <p:cNvGrpSpPr>
                <a:grpSpLocks/>
              </p:cNvGrpSpPr>
              <p:nvPr/>
            </p:nvGrpSpPr>
            <p:grpSpPr bwMode="auto">
              <a:xfrm>
                <a:off x="503" y="2659"/>
                <a:ext cx="517" cy="182"/>
                <a:chOff x="1338" y="890"/>
                <a:chExt cx="453" cy="182"/>
              </a:xfrm>
            </p:grpSpPr>
            <p:sp>
              <p:nvSpPr>
                <p:cNvPr id="1075" name="Rectangle 43"/>
                <p:cNvSpPr>
                  <a:spLocks noChangeArrowheads="1"/>
                </p:cNvSpPr>
                <p:nvPr/>
              </p:nvSpPr>
              <p:spPr bwMode="auto">
                <a:xfrm>
                  <a:off x="1338" y="890"/>
                  <a:ext cx="453" cy="1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 sz="1600">
                    <a:latin typeface="Century Gothic" pitchFamily="34" charset="0"/>
                  </a:endParaRPr>
                </a:p>
              </p:txBody>
            </p:sp>
            <p:sp>
              <p:nvSpPr>
                <p:cNvPr id="1076" name="Oval 44"/>
                <p:cNvSpPr>
                  <a:spLocks noChangeArrowheads="1"/>
                </p:cNvSpPr>
                <p:nvPr/>
              </p:nvSpPr>
              <p:spPr bwMode="auto">
                <a:xfrm>
                  <a:off x="1547" y="953"/>
                  <a:ext cx="45" cy="4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 sz="1600"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18" name="Group 45"/>
              <p:cNvGrpSpPr>
                <a:grpSpLocks/>
              </p:cNvGrpSpPr>
              <p:nvPr/>
            </p:nvGrpSpPr>
            <p:grpSpPr bwMode="auto">
              <a:xfrm>
                <a:off x="521" y="2868"/>
                <a:ext cx="453" cy="182"/>
                <a:chOff x="1338" y="890"/>
                <a:chExt cx="453" cy="182"/>
              </a:xfrm>
            </p:grpSpPr>
            <p:sp>
              <p:nvSpPr>
                <p:cNvPr id="1073" name="Rectangle 46"/>
                <p:cNvSpPr>
                  <a:spLocks noChangeArrowheads="1"/>
                </p:cNvSpPr>
                <p:nvPr/>
              </p:nvSpPr>
              <p:spPr bwMode="auto">
                <a:xfrm>
                  <a:off x="1338" y="890"/>
                  <a:ext cx="453" cy="1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 sz="1600">
                    <a:latin typeface="Century Gothic" pitchFamily="34" charset="0"/>
                  </a:endParaRPr>
                </a:p>
              </p:txBody>
            </p:sp>
            <p:sp>
              <p:nvSpPr>
                <p:cNvPr id="1074" name="Oval 47"/>
                <p:cNvSpPr>
                  <a:spLocks noChangeArrowheads="1"/>
                </p:cNvSpPr>
                <p:nvPr/>
              </p:nvSpPr>
              <p:spPr bwMode="auto">
                <a:xfrm>
                  <a:off x="1547" y="953"/>
                  <a:ext cx="45" cy="4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 sz="1600">
                    <a:latin typeface="Century Gothic" pitchFamily="34" charset="0"/>
                  </a:endParaRPr>
                </a:p>
              </p:txBody>
            </p:sp>
          </p:grpSp>
        </p:grpSp>
        <p:sp>
          <p:nvSpPr>
            <p:cNvPr id="1063" name="Text Box 87"/>
            <p:cNvSpPr txBox="1">
              <a:spLocks noChangeArrowheads="1"/>
            </p:cNvSpPr>
            <p:nvPr/>
          </p:nvSpPr>
          <p:spPr bwMode="auto">
            <a:xfrm>
              <a:off x="1507" y="2523"/>
              <a:ext cx="76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5" rIns="91430" bIns="45715">
              <a:spAutoFit/>
            </a:bodyPr>
            <a:lstStyle/>
            <a:p>
              <a:pPr algn="ctr"/>
              <a:r>
                <a:rPr lang="en-US" sz="1600">
                  <a:latin typeface="Century Gothic" pitchFamily="34" charset="0"/>
                </a:rPr>
                <a:t>TIDAK PUAS</a:t>
              </a:r>
            </a:p>
          </p:txBody>
        </p:sp>
      </p:grpSp>
      <p:grpSp>
        <p:nvGrpSpPr>
          <p:cNvPr id="19" name="Group 91"/>
          <p:cNvGrpSpPr>
            <a:grpSpLocks/>
          </p:cNvGrpSpPr>
          <p:nvPr/>
        </p:nvGrpSpPr>
        <p:grpSpPr bwMode="auto">
          <a:xfrm>
            <a:off x="6748463" y="4471988"/>
            <a:ext cx="2729310" cy="1655762"/>
            <a:chOff x="3924" y="2523"/>
            <a:chExt cx="1587" cy="1043"/>
          </a:xfrm>
        </p:grpSpPr>
        <p:grpSp>
          <p:nvGrpSpPr>
            <p:cNvPr id="20" name="Group 72"/>
            <p:cNvGrpSpPr>
              <a:grpSpLocks/>
            </p:cNvGrpSpPr>
            <p:nvPr/>
          </p:nvGrpSpPr>
          <p:grpSpPr bwMode="auto">
            <a:xfrm>
              <a:off x="3924" y="2750"/>
              <a:ext cx="1587" cy="816"/>
              <a:chOff x="3606" y="2432"/>
              <a:chExt cx="1587" cy="816"/>
            </a:xfrm>
          </p:grpSpPr>
          <p:sp>
            <p:nvSpPr>
              <p:cNvPr id="1041" name="Rectangle 48"/>
              <p:cNvSpPr>
                <a:spLocks noChangeArrowheads="1"/>
              </p:cNvSpPr>
              <p:nvPr/>
            </p:nvSpPr>
            <p:spPr bwMode="auto">
              <a:xfrm>
                <a:off x="3606" y="2432"/>
                <a:ext cx="1587" cy="4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 sz="1600">
                  <a:latin typeface="Century Gothic" pitchFamily="34" charset="0"/>
                </a:endParaRPr>
              </a:p>
            </p:txBody>
          </p:sp>
          <p:sp>
            <p:nvSpPr>
              <p:cNvPr id="1042" name="Rectangle 49"/>
              <p:cNvSpPr>
                <a:spLocks noChangeArrowheads="1"/>
              </p:cNvSpPr>
              <p:nvPr/>
            </p:nvSpPr>
            <p:spPr bwMode="auto">
              <a:xfrm>
                <a:off x="3679" y="2477"/>
                <a:ext cx="45" cy="7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 sz="1600">
                  <a:latin typeface="Century Gothic" pitchFamily="34" charset="0"/>
                </a:endParaRPr>
              </a:p>
            </p:txBody>
          </p:sp>
          <p:sp>
            <p:nvSpPr>
              <p:cNvPr id="1043" name="Rectangle 50"/>
              <p:cNvSpPr>
                <a:spLocks noChangeArrowheads="1"/>
              </p:cNvSpPr>
              <p:nvPr/>
            </p:nvSpPr>
            <p:spPr bwMode="auto">
              <a:xfrm>
                <a:off x="5057" y="2477"/>
                <a:ext cx="45" cy="7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 sz="1600">
                  <a:latin typeface="Century Gothic" pitchFamily="34" charset="0"/>
                </a:endParaRPr>
              </a:p>
            </p:txBody>
          </p:sp>
          <p:grpSp>
            <p:nvGrpSpPr>
              <p:cNvPr id="21" name="Group 51"/>
              <p:cNvGrpSpPr>
                <a:grpSpLocks/>
              </p:cNvGrpSpPr>
              <p:nvPr/>
            </p:nvGrpSpPr>
            <p:grpSpPr bwMode="auto">
              <a:xfrm>
                <a:off x="4604" y="2477"/>
                <a:ext cx="453" cy="182"/>
                <a:chOff x="1338" y="890"/>
                <a:chExt cx="453" cy="182"/>
              </a:xfrm>
            </p:grpSpPr>
            <p:sp>
              <p:nvSpPr>
                <p:cNvPr id="1060" name="Rectangle 52"/>
                <p:cNvSpPr>
                  <a:spLocks noChangeArrowheads="1"/>
                </p:cNvSpPr>
                <p:nvPr/>
              </p:nvSpPr>
              <p:spPr bwMode="auto">
                <a:xfrm>
                  <a:off x="1338" y="890"/>
                  <a:ext cx="453" cy="1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 sz="1600">
                    <a:latin typeface="Century Gothic" pitchFamily="34" charset="0"/>
                  </a:endParaRPr>
                </a:p>
              </p:txBody>
            </p:sp>
            <p:sp>
              <p:nvSpPr>
                <p:cNvPr id="1061" name="Oval 53"/>
                <p:cNvSpPr>
                  <a:spLocks noChangeArrowheads="1"/>
                </p:cNvSpPr>
                <p:nvPr/>
              </p:nvSpPr>
              <p:spPr bwMode="auto">
                <a:xfrm>
                  <a:off x="1547" y="953"/>
                  <a:ext cx="45" cy="4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 sz="1600"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22" name="Group 54"/>
              <p:cNvGrpSpPr>
                <a:grpSpLocks/>
              </p:cNvGrpSpPr>
              <p:nvPr/>
            </p:nvGrpSpPr>
            <p:grpSpPr bwMode="auto">
              <a:xfrm>
                <a:off x="4604" y="2658"/>
                <a:ext cx="453" cy="182"/>
                <a:chOff x="1338" y="890"/>
                <a:chExt cx="453" cy="182"/>
              </a:xfrm>
            </p:grpSpPr>
            <p:sp>
              <p:nvSpPr>
                <p:cNvPr id="1058" name="Rectangle 55"/>
                <p:cNvSpPr>
                  <a:spLocks noChangeArrowheads="1"/>
                </p:cNvSpPr>
                <p:nvPr/>
              </p:nvSpPr>
              <p:spPr bwMode="auto">
                <a:xfrm>
                  <a:off x="1338" y="890"/>
                  <a:ext cx="453" cy="1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 sz="1600">
                    <a:latin typeface="Century Gothic" pitchFamily="34" charset="0"/>
                  </a:endParaRPr>
                </a:p>
              </p:txBody>
            </p:sp>
            <p:sp>
              <p:nvSpPr>
                <p:cNvPr id="1059" name="Oval 56"/>
                <p:cNvSpPr>
                  <a:spLocks noChangeArrowheads="1"/>
                </p:cNvSpPr>
                <p:nvPr/>
              </p:nvSpPr>
              <p:spPr bwMode="auto">
                <a:xfrm>
                  <a:off x="1547" y="953"/>
                  <a:ext cx="45" cy="4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 sz="1600"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23" name="Group 57"/>
              <p:cNvGrpSpPr>
                <a:grpSpLocks/>
              </p:cNvGrpSpPr>
              <p:nvPr/>
            </p:nvGrpSpPr>
            <p:grpSpPr bwMode="auto">
              <a:xfrm>
                <a:off x="4604" y="2840"/>
                <a:ext cx="453" cy="182"/>
                <a:chOff x="1338" y="890"/>
                <a:chExt cx="453" cy="182"/>
              </a:xfrm>
            </p:grpSpPr>
            <p:sp>
              <p:nvSpPr>
                <p:cNvPr id="1056" name="Rectangle 58"/>
                <p:cNvSpPr>
                  <a:spLocks noChangeArrowheads="1"/>
                </p:cNvSpPr>
                <p:nvPr/>
              </p:nvSpPr>
              <p:spPr bwMode="auto">
                <a:xfrm>
                  <a:off x="1338" y="890"/>
                  <a:ext cx="453" cy="1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 sz="1600">
                    <a:latin typeface="Century Gothic" pitchFamily="34" charset="0"/>
                  </a:endParaRPr>
                </a:p>
              </p:txBody>
            </p:sp>
            <p:sp>
              <p:nvSpPr>
                <p:cNvPr id="1057" name="Oval 59"/>
                <p:cNvSpPr>
                  <a:spLocks noChangeArrowheads="1"/>
                </p:cNvSpPr>
                <p:nvPr/>
              </p:nvSpPr>
              <p:spPr bwMode="auto">
                <a:xfrm>
                  <a:off x="1547" y="953"/>
                  <a:ext cx="45" cy="4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 sz="1600"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24" name="Group 60"/>
              <p:cNvGrpSpPr>
                <a:grpSpLocks/>
              </p:cNvGrpSpPr>
              <p:nvPr/>
            </p:nvGrpSpPr>
            <p:grpSpPr bwMode="auto">
              <a:xfrm>
                <a:off x="3724" y="2477"/>
                <a:ext cx="453" cy="182"/>
                <a:chOff x="1338" y="890"/>
                <a:chExt cx="453" cy="182"/>
              </a:xfrm>
            </p:grpSpPr>
            <p:sp>
              <p:nvSpPr>
                <p:cNvPr id="1054" name="Rectangle 61"/>
                <p:cNvSpPr>
                  <a:spLocks noChangeArrowheads="1"/>
                </p:cNvSpPr>
                <p:nvPr/>
              </p:nvSpPr>
              <p:spPr bwMode="auto">
                <a:xfrm>
                  <a:off x="1338" y="890"/>
                  <a:ext cx="453" cy="1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 sz="1600">
                    <a:latin typeface="Century Gothic" pitchFamily="34" charset="0"/>
                  </a:endParaRPr>
                </a:p>
              </p:txBody>
            </p:sp>
            <p:sp>
              <p:nvSpPr>
                <p:cNvPr id="1055" name="Oval 62"/>
                <p:cNvSpPr>
                  <a:spLocks noChangeArrowheads="1"/>
                </p:cNvSpPr>
                <p:nvPr/>
              </p:nvSpPr>
              <p:spPr bwMode="auto">
                <a:xfrm>
                  <a:off x="1547" y="953"/>
                  <a:ext cx="45" cy="4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 sz="1600"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25" name="Group 63"/>
              <p:cNvGrpSpPr>
                <a:grpSpLocks/>
              </p:cNvGrpSpPr>
              <p:nvPr/>
            </p:nvGrpSpPr>
            <p:grpSpPr bwMode="auto">
              <a:xfrm>
                <a:off x="3724" y="2658"/>
                <a:ext cx="453" cy="182"/>
                <a:chOff x="1338" y="890"/>
                <a:chExt cx="453" cy="182"/>
              </a:xfrm>
            </p:grpSpPr>
            <p:sp>
              <p:nvSpPr>
                <p:cNvPr id="1052" name="Rectangle 64"/>
                <p:cNvSpPr>
                  <a:spLocks noChangeArrowheads="1"/>
                </p:cNvSpPr>
                <p:nvPr/>
              </p:nvSpPr>
              <p:spPr bwMode="auto">
                <a:xfrm>
                  <a:off x="1338" y="890"/>
                  <a:ext cx="453" cy="1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 sz="1600">
                    <a:latin typeface="Century Gothic" pitchFamily="34" charset="0"/>
                  </a:endParaRPr>
                </a:p>
              </p:txBody>
            </p:sp>
            <p:sp>
              <p:nvSpPr>
                <p:cNvPr id="1053" name="Oval 65"/>
                <p:cNvSpPr>
                  <a:spLocks noChangeArrowheads="1"/>
                </p:cNvSpPr>
                <p:nvPr/>
              </p:nvSpPr>
              <p:spPr bwMode="auto">
                <a:xfrm>
                  <a:off x="1547" y="953"/>
                  <a:ext cx="45" cy="4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 sz="1600"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26" name="Group 66"/>
              <p:cNvGrpSpPr>
                <a:grpSpLocks/>
              </p:cNvGrpSpPr>
              <p:nvPr/>
            </p:nvGrpSpPr>
            <p:grpSpPr bwMode="auto">
              <a:xfrm>
                <a:off x="3724" y="2840"/>
                <a:ext cx="453" cy="182"/>
                <a:chOff x="1338" y="890"/>
                <a:chExt cx="453" cy="182"/>
              </a:xfrm>
            </p:grpSpPr>
            <p:sp>
              <p:nvSpPr>
                <p:cNvPr id="1050" name="Rectangle 67"/>
                <p:cNvSpPr>
                  <a:spLocks noChangeArrowheads="1"/>
                </p:cNvSpPr>
                <p:nvPr/>
              </p:nvSpPr>
              <p:spPr bwMode="auto">
                <a:xfrm>
                  <a:off x="1338" y="890"/>
                  <a:ext cx="453" cy="1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 sz="1600">
                    <a:latin typeface="Century Gothic" pitchFamily="34" charset="0"/>
                  </a:endParaRPr>
                </a:p>
              </p:txBody>
            </p:sp>
            <p:sp>
              <p:nvSpPr>
                <p:cNvPr id="1051" name="Oval 68"/>
                <p:cNvSpPr>
                  <a:spLocks noChangeArrowheads="1"/>
                </p:cNvSpPr>
                <p:nvPr/>
              </p:nvSpPr>
              <p:spPr bwMode="auto">
                <a:xfrm>
                  <a:off x="1547" y="953"/>
                  <a:ext cx="45" cy="4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 sz="1600">
                    <a:latin typeface="Century Gothic" pitchFamily="34" charset="0"/>
                  </a:endParaRPr>
                </a:p>
              </p:txBody>
            </p:sp>
          </p:grpSp>
        </p:grpSp>
        <p:sp>
          <p:nvSpPr>
            <p:cNvPr id="1040" name="Text Box 88"/>
            <p:cNvSpPr txBox="1">
              <a:spLocks noChangeArrowheads="1"/>
            </p:cNvSpPr>
            <p:nvPr/>
          </p:nvSpPr>
          <p:spPr bwMode="auto">
            <a:xfrm>
              <a:off x="4669" y="2523"/>
              <a:ext cx="40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5" rIns="91430" bIns="45715">
              <a:spAutoFit/>
            </a:bodyPr>
            <a:lstStyle/>
            <a:p>
              <a:pPr algn="ctr"/>
              <a:r>
                <a:rPr lang="en-US" sz="1600">
                  <a:latin typeface="Century Gothic" pitchFamily="34" charset="0"/>
                </a:rPr>
                <a:t>PUAS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  <p:bldP spid="61517" grpId="0"/>
      <p:bldP spid="61518" grpId="0" animBg="1"/>
      <p:bldP spid="61519" grpId="0" animBg="1"/>
      <p:bldP spid="61520" grpId="0" animBg="1"/>
      <p:bldP spid="61521" grpId="0"/>
      <p:bldP spid="615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964" y="0"/>
            <a:ext cx="8915400" cy="996949"/>
          </a:xfrm>
          <a:ln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id-ID" sz="2800" dirty="0" smtClean="0">
                <a:solidFill>
                  <a:schemeClr val="tx1"/>
                </a:solidFill>
                <a:latin typeface="Century Gothic" pitchFamily="34" charset="0"/>
              </a:rPr>
              <a:t>“mutu” dan </a:t>
            </a:r>
            <a:br>
              <a:rPr lang="id-ID" sz="28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id-ID" sz="2800" b="1" dirty="0" smtClean="0">
                <a:solidFill>
                  <a:schemeClr val="tx1"/>
                </a:solidFill>
                <a:latin typeface="Century Gothic" pitchFamily="34" charset="0"/>
              </a:rPr>
              <a:t>sistem standardisasi nasional</a:t>
            </a:r>
            <a:endParaRPr lang="en-US" sz="2800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5623" name="Text Box 87"/>
          <p:cNvSpPr txBox="1">
            <a:spLocks noChangeArrowheads="1"/>
          </p:cNvSpPr>
          <p:nvPr/>
        </p:nvSpPr>
        <p:spPr bwMode="auto">
          <a:xfrm>
            <a:off x="3558249" y="1487487"/>
            <a:ext cx="2751667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algn="ctr"/>
            <a:r>
              <a:rPr lang="en-US" sz="1800">
                <a:latin typeface="Century Gothic" pitchFamily="34" charset="0"/>
              </a:rPr>
              <a:t>persyaratan dimensi dan toleransi kerangka meja dan laci meja</a:t>
            </a:r>
          </a:p>
        </p:txBody>
      </p:sp>
      <p:sp>
        <p:nvSpPr>
          <p:cNvPr id="65624" name="Text Box 88"/>
          <p:cNvSpPr txBox="1">
            <a:spLocks noChangeArrowheads="1"/>
          </p:cNvSpPr>
          <p:nvPr/>
        </p:nvSpPr>
        <p:spPr bwMode="auto">
          <a:xfrm>
            <a:off x="952764" y="4691062"/>
            <a:ext cx="2751667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algn="ctr"/>
            <a:r>
              <a:rPr lang="id-ID" dirty="0" smtClean="0">
                <a:latin typeface="Century Gothic" pitchFamily="34" charset="0"/>
              </a:rPr>
              <a:t>p</a:t>
            </a:r>
            <a:r>
              <a:rPr lang="id-ID" sz="1800" dirty="0" smtClean="0">
                <a:latin typeface="Century Gothic" pitchFamily="34" charset="0"/>
              </a:rPr>
              <a:t>engukuran </a:t>
            </a:r>
            <a:r>
              <a:rPr lang="en-US" sz="1800" dirty="0" err="1" smtClean="0">
                <a:latin typeface="Century Gothic" pitchFamily="34" charset="0"/>
              </a:rPr>
              <a:t>dimensi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 smtClean="0">
                <a:latin typeface="Century Gothic" pitchFamily="34" charset="0"/>
              </a:rPr>
              <a:t>kerangka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>
                <a:latin typeface="Century Gothic" pitchFamily="34" charset="0"/>
              </a:rPr>
              <a:t>meja</a:t>
            </a: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err="1">
                <a:latin typeface="Century Gothic" pitchFamily="34" charset="0"/>
              </a:rPr>
              <a:t>dan</a:t>
            </a: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err="1">
                <a:latin typeface="Century Gothic" pitchFamily="34" charset="0"/>
              </a:rPr>
              <a:t>laci</a:t>
            </a: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err="1">
                <a:latin typeface="Century Gothic" pitchFamily="34" charset="0"/>
              </a:rPr>
              <a:t>meja</a:t>
            </a:r>
            <a:endParaRPr lang="en-US" sz="1800" dirty="0">
              <a:latin typeface="Century Gothic" pitchFamily="34" charset="0"/>
            </a:endParaRPr>
          </a:p>
        </p:txBody>
      </p:sp>
      <p:sp>
        <p:nvSpPr>
          <p:cNvPr id="65625" name="Text Box 89"/>
          <p:cNvSpPr txBox="1">
            <a:spLocks noChangeArrowheads="1"/>
          </p:cNvSpPr>
          <p:nvPr/>
        </p:nvSpPr>
        <p:spPr bwMode="auto">
          <a:xfrm>
            <a:off x="3558249" y="3430586"/>
            <a:ext cx="275166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algn="ctr"/>
            <a:r>
              <a:rPr lang="en-US" sz="1800">
                <a:latin typeface="Century Gothic" pitchFamily="34" charset="0"/>
              </a:rPr>
              <a:t>MEJA  BERMUTU:</a:t>
            </a:r>
          </a:p>
          <a:p>
            <a:pPr algn="ctr"/>
            <a:r>
              <a:rPr lang="en-US" sz="1800">
                <a:latin typeface="Century Gothic" pitchFamily="34" charset="0"/>
              </a:rPr>
              <a:t>pelanggan puas</a:t>
            </a:r>
          </a:p>
        </p:txBody>
      </p:sp>
      <p:sp>
        <p:nvSpPr>
          <p:cNvPr id="65626" name="Text Box 90"/>
          <p:cNvSpPr txBox="1">
            <a:spLocks noChangeArrowheads="1"/>
          </p:cNvSpPr>
          <p:nvPr/>
        </p:nvSpPr>
        <p:spPr bwMode="auto">
          <a:xfrm>
            <a:off x="5967678" y="4727575"/>
            <a:ext cx="3197093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algn="ctr"/>
            <a:r>
              <a:rPr lang="en-US" sz="1800" dirty="0">
                <a:latin typeface="Century Gothic" pitchFamily="34" charset="0"/>
              </a:rPr>
              <a:t>“</a:t>
            </a:r>
            <a:r>
              <a:rPr lang="en-US" sz="1800" dirty="0" err="1">
                <a:latin typeface="Century Gothic" pitchFamily="34" charset="0"/>
              </a:rPr>
              <a:t>pengujian</a:t>
            </a:r>
            <a:r>
              <a:rPr lang="en-US" sz="1800" dirty="0">
                <a:latin typeface="Century Gothic" pitchFamily="34" charset="0"/>
              </a:rPr>
              <a:t>” </a:t>
            </a:r>
            <a:r>
              <a:rPr lang="id-ID" sz="1800" dirty="0" smtClean="0">
                <a:latin typeface="Century Gothic" pitchFamily="34" charset="0"/>
              </a:rPr>
              <a:t>kesesuaian terhadap </a:t>
            </a:r>
            <a:r>
              <a:rPr lang="en-US" sz="1800" dirty="0" err="1" smtClean="0">
                <a:latin typeface="Century Gothic" pitchFamily="34" charset="0"/>
              </a:rPr>
              <a:t>toleransi</a:t>
            </a: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 err="1">
                <a:latin typeface="Century Gothic" pitchFamily="34" charset="0"/>
              </a:rPr>
              <a:t>kerangka</a:t>
            </a: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err="1">
                <a:latin typeface="Century Gothic" pitchFamily="34" charset="0"/>
              </a:rPr>
              <a:t>meja</a:t>
            </a: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err="1">
                <a:latin typeface="Century Gothic" pitchFamily="34" charset="0"/>
              </a:rPr>
              <a:t>dan</a:t>
            </a: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err="1">
                <a:latin typeface="Century Gothic" pitchFamily="34" charset="0"/>
              </a:rPr>
              <a:t>laci</a:t>
            </a:r>
            <a:r>
              <a:rPr lang="en-US" sz="1800" dirty="0">
                <a:latin typeface="Century Gothic" pitchFamily="34" charset="0"/>
              </a:rPr>
              <a:t> </a:t>
            </a:r>
            <a:r>
              <a:rPr lang="en-US" sz="1800" dirty="0" err="1">
                <a:latin typeface="Century Gothic" pitchFamily="34" charset="0"/>
              </a:rPr>
              <a:t>meja</a:t>
            </a:r>
            <a:endParaRPr lang="en-US" sz="1800" dirty="0">
              <a:latin typeface="Century Gothic" pitchFamily="34" charset="0"/>
            </a:endParaRPr>
          </a:p>
        </p:txBody>
      </p:sp>
      <p:sp>
        <p:nvSpPr>
          <p:cNvPr id="65627" name="AutoShape 91"/>
          <p:cNvSpPr>
            <a:spLocks noChangeArrowheads="1"/>
          </p:cNvSpPr>
          <p:nvPr/>
        </p:nvSpPr>
        <p:spPr bwMode="auto">
          <a:xfrm>
            <a:off x="4626240" y="2503487"/>
            <a:ext cx="624285" cy="792163"/>
          </a:xfrm>
          <a:prstGeom prst="downArrow">
            <a:avLst>
              <a:gd name="adj1" fmla="val 50000"/>
              <a:gd name="adj2" fmla="val 31744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eaVert" wrap="none" anchor="ctr"/>
          <a:lstStyle/>
          <a:p>
            <a:pPr>
              <a:defRPr/>
            </a:pPr>
            <a:endParaRPr lang="id-ID">
              <a:latin typeface="Century Gothic" pitchFamily="34" charset="0"/>
            </a:endParaRPr>
          </a:p>
        </p:txBody>
      </p:sp>
      <p:sp>
        <p:nvSpPr>
          <p:cNvPr id="65628" name="AutoShape 92"/>
          <p:cNvSpPr>
            <a:spLocks noChangeArrowheads="1"/>
          </p:cNvSpPr>
          <p:nvPr/>
        </p:nvSpPr>
        <p:spPr bwMode="auto">
          <a:xfrm rot="-7823816">
            <a:off x="3145433" y="3867480"/>
            <a:ext cx="576263" cy="858176"/>
          </a:xfrm>
          <a:prstGeom prst="downArrow">
            <a:avLst>
              <a:gd name="adj1" fmla="val 50000"/>
              <a:gd name="adj2" fmla="val 371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eaVert" wrap="none" anchor="ctr"/>
          <a:lstStyle/>
          <a:p>
            <a:pPr>
              <a:defRPr/>
            </a:pPr>
            <a:endParaRPr lang="id-ID">
              <a:latin typeface="Century Gothic" pitchFamily="34" charset="0"/>
            </a:endParaRPr>
          </a:p>
        </p:txBody>
      </p:sp>
      <p:sp>
        <p:nvSpPr>
          <p:cNvPr id="65629" name="AutoShape 93"/>
          <p:cNvSpPr>
            <a:spLocks noChangeArrowheads="1"/>
          </p:cNvSpPr>
          <p:nvPr/>
        </p:nvSpPr>
        <p:spPr bwMode="auto">
          <a:xfrm rot="8006661">
            <a:off x="6030385" y="3847702"/>
            <a:ext cx="576262" cy="856456"/>
          </a:xfrm>
          <a:prstGeom prst="downArrow">
            <a:avLst>
              <a:gd name="adj1" fmla="val 50000"/>
              <a:gd name="adj2" fmla="val 371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eaVert" wrap="none" anchor="ctr"/>
          <a:lstStyle/>
          <a:p>
            <a:pPr>
              <a:defRPr/>
            </a:pPr>
            <a:endParaRPr lang="id-ID">
              <a:latin typeface="Century Gothic" pitchFamily="34" charset="0"/>
            </a:endParaRPr>
          </a:p>
        </p:txBody>
      </p:sp>
      <p:sp>
        <p:nvSpPr>
          <p:cNvPr id="65630" name="AutoShape 94"/>
          <p:cNvSpPr>
            <a:spLocks noChangeArrowheads="1"/>
          </p:cNvSpPr>
          <p:nvPr/>
        </p:nvSpPr>
        <p:spPr bwMode="auto">
          <a:xfrm>
            <a:off x="5796663" y="2056494"/>
            <a:ext cx="2574528" cy="11525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33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1430" tIns="45715" rIns="91430" bIns="45715"/>
          <a:lstStyle/>
          <a:p>
            <a:pPr algn="ctr">
              <a:defRPr/>
            </a:pPr>
            <a:endParaRPr lang="en-US" sz="1800">
              <a:latin typeface="Century Gothic" pitchFamily="34" charset="0"/>
            </a:endParaRPr>
          </a:p>
          <a:p>
            <a:pPr algn="ctr">
              <a:defRPr/>
            </a:pPr>
            <a:r>
              <a:rPr lang="en-US" sz="1800" b="1">
                <a:latin typeface="Century Gothic" pitchFamily="34" charset="0"/>
              </a:rPr>
              <a:t>MUTU</a:t>
            </a:r>
          </a:p>
        </p:txBody>
      </p:sp>
      <p:sp>
        <p:nvSpPr>
          <p:cNvPr id="65631" name="AutoShape 95"/>
          <p:cNvSpPr>
            <a:spLocks noChangeArrowheads="1"/>
          </p:cNvSpPr>
          <p:nvPr/>
        </p:nvSpPr>
        <p:spPr bwMode="auto">
          <a:xfrm>
            <a:off x="1129904" y="1827212"/>
            <a:ext cx="2574528" cy="1152525"/>
          </a:xfrm>
          <a:prstGeom prst="cloudCallout">
            <a:avLst>
              <a:gd name="adj1" fmla="val 46259"/>
              <a:gd name="adj2" fmla="val -59366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1430" tIns="45715" rIns="91430" bIns="45715"/>
          <a:lstStyle/>
          <a:p>
            <a:pPr algn="ctr">
              <a:defRPr/>
            </a:pPr>
            <a:endParaRPr lang="en-US" sz="1800">
              <a:latin typeface="Century Gothic" pitchFamily="34" charset="0"/>
            </a:endParaRPr>
          </a:p>
          <a:p>
            <a:pPr algn="ctr">
              <a:defRPr/>
            </a:pPr>
            <a:r>
              <a:rPr lang="en-US" sz="1800" b="1">
                <a:latin typeface="Century Gothic" pitchFamily="34" charset="0"/>
              </a:rPr>
              <a:t>STANDAR</a:t>
            </a:r>
          </a:p>
        </p:txBody>
      </p:sp>
      <p:sp>
        <p:nvSpPr>
          <p:cNvPr id="65632" name="AutoShape 96"/>
          <p:cNvSpPr>
            <a:spLocks noChangeArrowheads="1"/>
          </p:cNvSpPr>
          <p:nvPr/>
        </p:nvSpPr>
        <p:spPr bwMode="auto">
          <a:xfrm>
            <a:off x="116946" y="3309937"/>
            <a:ext cx="2607204" cy="1254125"/>
          </a:xfrm>
          <a:prstGeom prst="cloudCallout">
            <a:avLst>
              <a:gd name="adj1" fmla="val 52741"/>
              <a:gd name="adj2" fmla="val 63912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1430" tIns="45715" rIns="91430" bIns="45715"/>
          <a:lstStyle/>
          <a:p>
            <a:pPr algn="ctr">
              <a:defRPr/>
            </a:pPr>
            <a:endParaRPr lang="en-US" sz="1800" b="1">
              <a:latin typeface="Century Gothic" pitchFamily="34" charset="0"/>
            </a:endParaRPr>
          </a:p>
          <a:p>
            <a:pPr algn="ctr">
              <a:defRPr/>
            </a:pPr>
            <a:r>
              <a:rPr lang="en-US" sz="1800" b="1">
                <a:latin typeface="Century Gothic" pitchFamily="34" charset="0"/>
              </a:rPr>
              <a:t>METROLOGI</a:t>
            </a:r>
          </a:p>
        </p:txBody>
      </p:sp>
      <p:sp>
        <p:nvSpPr>
          <p:cNvPr id="65633" name="AutoShape 97"/>
          <p:cNvSpPr>
            <a:spLocks noChangeArrowheads="1"/>
          </p:cNvSpPr>
          <p:nvPr/>
        </p:nvSpPr>
        <p:spPr bwMode="auto">
          <a:xfrm>
            <a:off x="7214527" y="2971800"/>
            <a:ext cx="2574528" cy="1663699"/>
          </a:xfrm>
          <a:prstGeom prst="cloudCallout">
            <a:avLst>
              <a:gd name="adj1" fmla="val -56144"/>
              <a:gd name="adj2" fmla="val 57852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 anchor="ctr" anchorCtr="0"/>
          <a:lstStyle/>
          <a:p>
            <a:pPr algn="ctr">
              <a:defRPr/>
            </a:pPr>
            <a:endParaRPr lang="en-US" sz="1800" dirty="0">
              <a:latin typeface="Century Gothic" pitchFamily="34" charset="0"/>
            </a:endParaRPr>
          </a:p>
          <a:p>
            <a:pPr algn="ctr">
              <a:defRPr/>
            </a:pPr>
            <a:r>
              <a:rPr lang="en-US" sz="1800" b="1" dirty="0" smtClean="0">
                <a:latin typeface="Century Gothic" pitchFamily="34" charset="0"/>
              </a:rPr>
              <a:t>PENGUJIAN</a:t>
            </a:r>
            <a:r>
              <a:rPr lang="id-ID" b="1" dirty="0" smtClean="0">
                <a:latin typeface="Century Gothic" pitchFamily="34" charset="0"/>
              </a:rPr>
              <a:t>, </a:t>
            </a:r>
            <a:r>
              <a:rPr lang="id-ID" dirty="0" smtClean="0">
                <a:latin typeface="Century Gothic" pitchFamily="34" charset="0"/>
              </a:rPr>
              <a:t>akreditasi, inspeksi, sertifikasi</a:t>
            </a:r>
            <a:endParaRPr lang="en-US" sz="18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23" grpId="0"/>
      <p:bldP spid="65624" grpId="0"/>
      <p:bldP spid="65625" grpId="0"/>
      <p:bldP spid="65626" grpId="0"/>
      <p:bldP spid="65627" grpId="0" animBg="1"/>
      <p:bldP spid="65628" grpId="0" animBg="1"/>
      <p:bldP spid="65629" grpId="0" animBg="1"/>
      <p:bldP spid="65630" grpId="0" animBg="1"/>
      <p:bldP spid="65631" grpId="0" animBg="1"/>
      <p:bldP spid="65632" grpId="0" animBg="1"/>
      <p:bldP spid="656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5931429" y="4668798"/>
          <a:ext cx="3517370" cy="2022288"/>
        </p:xfrm>
        <a:graphic>
          <a:graphicData uri="http://schemas.openxmlformats.org/presentationml/2006/ole">
            <p:oleObj spid="_x0000_s92162" name="Image" r:id="rId3" imgW="7339683" imgH="4901587" progId="">
              <p:embed/>
            </p:oleObj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685800" y="1961502"/>
          <a:ext cx="3258741" cy="2369377"/>
        </p:xfrm>
        <a:graphic>
          <a:graphicData uri="http://schemas.openxmlformats.org/presentationml/2006/ole">
            <p:oleObj spid="_x0000_s92163" name="Image" r:id="rId4" imgW="6755556" imgH="5701587" progId="">
              <p:embed/>
            </p:oleObj>
          </a:graphicData>
        </a:graphic>
      </p:graphicFrame>
      <p:pic>
        <p:nvPicPr>
          <p:cNvPr id="27" name="Picture 4" descr="MCj0237589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9702" y="3410109"/>
            <a:ext cx="1921470" cy="1626736"/>
          </a:xfrm>
          <a:prstGeom prst="rect">
            <a:avLst/>
          </a:prstGeom>
          <a:noFill/>
        </p:spPr>
      </p:pic>
      <p:pic>
        <p:nvPicPr>
          <p:cNvPr id="28" name="Picture 6" descr="MCj0312438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7168" y="2257509"/>
            <a:ext cx="1127324" cy="557963"/>
          </a:xfrm>
          <a:prstGeom prst="rect">
            <a:avLst/>
          </a:prstGeom>
          <a:noFill/>
        </p:spPr>
      </p:pic>
      <p:pic>
        <p:nvPicPr>
          <p:cNvPr id="29" name="Picture 7" descr="MCj0395102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56174" y="2317759"/>
            <a:ext cx="602457" cy="856591"/>
          </a:xfrm>
          <a:prstGeom prst="rect">
            <a:avLst/>
          </a:prstGeom>
          <a:noFill/>
        </p:spPr>
      </p:pic>
      <p:pic>
        <p:nvPicPr>
          <p:cNvPr id="30" name="Picture 8" descr="MCj0395118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94336" y="2674017"/>
            <a:ext cx="492919" cy="628690"/>
          </a:xfrm>
          <a:prstGeom prst="rect">
            <a:avLst/>
          </a:prstGeom>
          <a:noFill/>
        </p:spPr>
      </p:pic>
      <p:pic>
        <p:nvPicPr>
          <p:cNvPr id="31" name="Picture 9" descr="MCj0395556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86192" y="3445472"/>
            <a:ext cx="705908" cy="760977"/>
          </a:xfrm>
          <a:prstGeom prst="rect">
            <a:avLst/>
          </a:prstGeom>
          <a:noFill/>
        </p:spPr>
      </p:pic>
      <p:pic>
        <p:nvPicPr>
          <p:cNvPr id="32" name="Picture 10" descr="MCj0395098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641" y="1544993"/>
            <a:ext cx="829138" cy="607734"/>
          </a:xfrm>
          <a:prstGeom prst="rect">
            <a:avLst/>
          </a:prstGeom>
          <a:noFill/>
        </p:spPr>
      </p:pic>
      <p:pic>
        <p:nvPicPr>
          <p:cNvPr id="33" name="Picture 11" descr="MCj0395568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83510" y="2198569"/>
            <a:ext cx="480748" cy="826466"/>
          </a:xfrm>
          <a:prstGeom prst="rect">
            <a:avLst/>
          </a:prstGeom>
          <a:noFill/>
        </p:spPr>
      </p:pic>
      <p:pic>
        <p:nvPicPr>
          <p:cNvPr id="34" name="Picture 12" descr="MCj0393638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81108" y="2257509"/>
            <a:ext cx="594850" cy="864449"/>
          </a:xfrm>
          <a:prstGeom prst="rect">
            <a:avLst/>
          </a:prstGeom>
          <a:noFill/>
        </p:spPr>
      </p:pic>
      <p:pic>
        <p:nvPicPr>
          <p:cNvPr id="35" name="Picture 13" descr="MCj03946020000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86192" y="1128486"/>
            <a:ext cx="575072" cy="986258"/>
          </a:xfrm>
          <a:prstGeom prst="rect">
            <a:avLst/>
          </a:prstGeom>
          <a:noFill/>
        </p:spPr>
      </p:pic>
      <p:pic>
        <p:nvPicPr>
          <p:cNvPr id="36" name="Picture 14" descr="MCj02808830000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27037" y="1901251"/>
            <a:ext cx="705908" cy="885406"/>
          </a:xfrm>
          <a:prstGeom prst="rect">
            <a:avLst/>
          </a:prstGeom>
          <a:noFill/>
        </p:spPr>
      </p:pic>
      <p:pic>
        <p:nvPicPr>
          <p:cNvPr id="37" name="Picture 15" descr="MCj02321390000[1]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10826" y="5049942"/>
            <a:ext cx="924983" cy="603804"/>
          </a:xfrm>
          <a:prstGeom prst="rect">
            <a:avLst/>
          </a:prstGeom>
          <a:noFill/>
        </p:spPr>
      </p:pic>
      <p:pic>
        <p:nvPicPr>
          <p:cNvPr id="38" name="Picture 16" descr="MCj03118440000[1]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51390" y="2257509"/>
            <a:ext cx="921941" cy="635239"/>
          </a:xfrm>
          <a:prstGeom prst="rect">
            <a:avLst/>
          </a:prstGeom>
          <a:noFill/>
        </p:spPr>
      </p:pic>
      <p:pic>
        <p:nvPicPr>
          <p:cNvPr id="39" name="Picture 18" descr="MCj02902980000[1]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62218" y="4218237"/>
            <a:ext cx="1793676" cy="1199751"/>
          </a:xfrm>
          <a:prstGeom prst="rect">
            <a:avLst/>
          </a:prstGeom>
          <a:noFill/>
        </p:spPr>
      </p:pic>
      <p:pic>
        <p:nvPicPr>
          <p:cNvPr id="40" name="Picture 19" descr="MCj02379240000[1]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19784543" flipH="1">
            <a:off x="3342086" y="5433705"/>
            <a:ext cx="1267287" cy="1257381"/>
          </a:xfrm>
          <a:prstGeom prst="rect">
            <a:avLst/>
          </a:prstGeom>
          <a:noFill/>
        </p:spPr>
      </p:pic>
      <p:pic>
        <p:nvPicPr>
          <p:cNvPr id="41" name="Picture 20" descr="MCj02872990000[1]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032780" y="4693685"/>
            <a:ext cx="447278" cy="712516"/>
          </a:xfrm>
          <a:prstGeom prst="rect">
            <a:avLst/>
          </a:prstGeom>
          <a:noFill/>
        </p:spPr>
      </p:pic>
      <p:pic>
        <p:nvPicPr>
          <p:cNvPr id="42" name="Picture 21" descr="MCj02908940000[1]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100661" y="5822708"/>
            <a:ext cx="1036042" cy="649647"/>
          </a:xfrm>
          <a:prstGeom prst="rect">
            <a:avLst/>
          </a:prstGeom>
          <a:noFill/>
        </p:spPr>
      </p:pic>
      <p:pic>
        <p:nvPicPr>
          <p:cNvPr id="43" name="Picture 22" descr="MCj03496250000[1]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57714" y="4752624"/>
            <a:ext cx="931068" cy="732163"/>
          </a:xfrm>
          <a:prstGeom prst="rect">
            <a:avLst/>
          </a:prstGeom>
          <a:noFill/>
        </p:spPr>
      </p:pic>
      <p:pic>
        <p:nvPicPr>
          <p:cNvPr id="44" name="Picture 23" descr="j0198660[1]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26176" y="5822708"/>
            <a:ext cx="1080161" cy="759668"/>
          </a:xfrm>
          <a:prstGeom prst="rect">
            <a:avLst/>
          </a:prstGeom>
          <a:noFill/>
        </p:spPr>
      </p:pic>
      <p:sp>
        <p:nvSpPr>
          <p:cNvPr id="45" name="AutoShape 24"/>
          <p:cNvSpPr>
            <a:spLocks noChangeArrowheads="1"/>
          </p:cNvSpPr>
          <p:nvPr/>
        </p:nvSpPr>
        <p:spPr bwMode="auto">
          <a:xfrm>
            <a:off x="609601" y="3683851"/>
            <a:ext cx="2098430" cy="594636"/>
          </a:xfrm>
          <a:prstGeom prst="wedgeEllipseCallout">
            <a:avLst>
              <a:gd name="adj1" fmla="val 9671"/>
              <a:gd name="adj2" fmla="val 91190"/>
            </a:avLst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0"/>
          <a:lstStyle/>
          <a:p>
            <a:pPr eaLnBrk="1" hangingPunct="1"/>
            <a:r>
              <a:rPr kumimoji="1" lang="id-ID" altLang="zh-TW" sz="1400" b="1" dirty="0" smtClean="0">
                <a:solidFill>
                  <a:srgbClr val="FF0101"/>
                </a:solidFill>
                <a:latin typeface="Century Gothic" pitchFamily="34" charset="0"/>
                <a:ea typeface="PMingLiU" pitchFamily="18" charset="-120"/>
              </a:rPr>
              <a:t>peningkatan biaya produksi</a:t>
            </a:r>
            <a:r>
              <a:rPr kumimoji="1" lang="en-US" altLang="zh-TW" sz="1400" b="1" dirty="0" smtClean="0">
                <a:solidFill>
                  <a:srgbClr val="FF0101"/>
                </a:solidFill>
                <a:latin typeface="Century Gothic" pitchFamily="34" charset="0"/>
                <a:ea typeface="PMingLiU" pitchFamily="18" charset="-120"/>
              </a:rPr>
              <a:t>!</a:t>
            </a:r>
            <a:endParaRPr kumimoji="1" lang="en-US" altLang="zh-TW" sz="1400" b="1" dirty="0">
              <a:solidFill>
                <a:srgbClr val="FF0101"/>
              </a:solidFill>
              <a:latin typeface="Century Gothic" pitchFamily="34" charset="0"/>
              <a:ea typeface="PMingLiU" pitchFamily="18" charset="-120"/>
            </a:endParaRPr>
          </a:p>
        </p:txBody>
      </p:sp>
      <p:sp>
        <p:nvSpPr>
          <p:cNvPr id="46" name="AutoShape 25"/>
          <p:cNvSpPr>
            <a:spLocks noChangeArrowheads="1"/>
          </p:cNvSpPr>
          <p:nvPr/>
        </p:nvSpPr>
        <p:spPr bwMode="auto">
          <a:xfrm>
            <a:off x="4721953" y="5347261"/>
            <a:ext cx="2277467" cy="1129023"/>
          </a:xfrm>
          <a:prstGeom prst="wedgeEllipseCallout">
            <a:avLst>
              <a:gd name="adj1" fmla="val -61157"/>
              <a:gd name="adj2" fmla="val -24014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1" hangingPunct="1"/>
            <a:r>
              <a:rPr kumimoji="1" lang="id-ID" altLang="zh-TW" sz="1400" b="1" dirty="0" smtClean="0">
                <a:solidFill>
                  <a:srgbClr val="FF0101"/>
                </a:solidFill>
                <a:latin typeface="Century Gothic" pitchFamily="34" charset="0"/>
                <a:ea typeface="PMingLiU" pitchFamily="18" charset="-120"/>
              </a:rPr>
              <a:t>hambatan perdagangan yang tidak diinginkan</a:t>
            </a:r>
            <a:r>
              <a:rPr kumimoji="1" lang="en-US" altLang="zh-TW" sz="1400" b="1" dirty="0" smtClean="0">
                <a:solidFill>
                  <a:srgbClr val="FF0101"/>
                </a:solidFill>
                <a:latin typeface="Century Gothic" pitchFamily="34" charset="0"/>
                <a:ea typeface="PMingLiU" pitchFamily="18" charset="-120"/>
              </a:rPr>
              <a:t>!</a:t>
            </a:r>
            <a:endParaRPr kumimoji="1" lang="en-US" altLang="zh-TW" sz="1400" b="1" dirty="0">
              <a:solidFill>
                <a:srgbClr val="FF0101"/>
              </a:solidFill>
              <a:latin typeface="Century Gothic" pitchFamily="34" charset="0"/>
              <a:ea typeface="PMingLiU" pitchFamily="18" charset="-120"/>
            </a:endParaRPr>
          </a:p>
        </p:txBody>
      </p:sp>
      <p:sp>
        <p:nvSpPr>
          <p:cNvPr id="47" name="AutoShape 26"/>
          <p:cNvSpPr>
            <a:spLocks noChangeArrowheads="1"/>
          </p:cNvSpPr>
          <p:nvPr/>
        </p:nvSpPr>
        <p:spPr bwMode="auto">
          <a:xfrm>
            <a:off x="6447168" y="1371601"/>
            <a:ext cx="1795198" cy="730046"/>
          </a:xfrm>
          <a:prstGeom prst="wedgeEllipseCallout">
            <a:avLst>
              <a:gd name="adj1" fmla="val 35255"/>
              <a:gd name="adj2" fmla="val 65116"/>
            </a:avLst>
          </a:prstGeom>
          <a:solidFill>
            <a:srgbClr val="FFDA91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1" hangingPunct="1"/>
            <a:r>
              <a:rPr kumimoji="1" lang="id-ID" altLang="zh-TW" sz="1400" b="1" dirty="0" smtClean="0">
                <a:solidFill>
                  <a:srgbClr val="D31FE1"/>
                </a:solidFill>
                <a:latin typeface="Century Gothic" pitchFamily="34" charset="0"/>
                <a:ea typeface="PMingLiU" pitchFamily="18" charset="-120"/>
              </a:rPr>
              <a:t>produk tidak aman</a:t>
            </a:r>
            <a:r>
              <a:rPr kumimoji="1" lang="en-US" altLang="zh-TW" sz="1400" b="1" dirty="0" smtClean="0">
                <a:solidFill>
                  <a:srgbClr val="D31FE1"/>
                </a:solidFill>
                <a:latin typeface="Century Gothic" pitchFamily="34" charset="0"/>
                <a:ea typeface="PMingLiU" pitchFamily="18" charset="-120"/>
              </a:rPr>
              <a:t>!</a:t>
            </a:r>
            <a:endParaRPr kumimoji="1" lang="en-US" altLang="zh-TW" sz="1400" b="1" dirty="0">
              <a:solidFill>
                <a:srgbClr val="D31FE1"/>
              </a:solidFill>
              <a:latin typeface="Century Gothic" pitchFamily="34" charset="0"/>
              <a:ea typeface="PMingLiU" pitchFamily="18" charset="-120"/>
            </a:endParaRPr>
          </a:p>
        </p:txBody>
      </p:sp>
      <p:sp>
        <p:nvSpPr>
          <p:cNvPr id="48" name="AutoShape 27"/>
          <p:cNvSpPr>
            <a:spLocks noChangeArrowheads="1"/>
          </p:cNvSpPr>
          <p:nvPr/>
        </p:nvSpPr>
        <p:spPr bwMode="auto">
          <a:xfrm>
            <a:off x="6757525" y="4267201"/>
            <a:ext cx="2691275" cy="687130"/>
          </a:xfrm>
          <a:prstGeom prst="wedgeEllipseCallout">
            <a:avLst>
              <a:gd name="adj1" fmla="val 17894"/>
              <a:gd name="adj2" fmla="val 71597"/>
            </a:avLst>
          </a:prstGeom>
          <a:solidFill>
            <a:srgbClr val="FFDA91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/>
            <a:r>
              <a:rPr kumimoji="1" lang="id-ID" altLang="zh-TW" sz="1400" b="1" dirty="0" smtClean="0">
                <a:solidFill>
                  <a:srgbClr val="D31FE1"/>
                </a:solidFill>
                <a:latin typeface="Century Gothic" pitchFamily="34" charset="0"/>
                <a:ea typeface="PMingLiU" pitchFamily="18" charset="-120"/>
              </a:rPr>
              <a:t>menghalangi akses produk baru !!!</a:t>
            </a:r>
            <a:r>
              <a:rPr kumimoji="1" lang="en-US" altLang="zh-TW" sz="1400" b="1" dirty="0" smtClean="0">
                <a:solidFill>
                  <a:srgbClr val="D31FE1"/>
                </a:solidFill>
                <a:latin typeface="Century Gothic" pitchFamily="34" charset="0"/>
                <a:ea typeface="PMingLiU" pitchFamily="18" charset="-120"/>
              </a:rPr>
              <a:t>!</a:t>
            </a:r>
            <a:endParaRPr kumimoji="1" lang="en-US" altLang="zh-TW" sz="1400" b="1" dirty="0">
              <a:solidFill>
                <a:srgbClr val="D31FE1"/>
              </a:solidFill>
              <a:latin typeface="Century Gothic" pitchFamily="34" charset="0"/>
              <a:ea typeface="PMingLiU" pitchFamily="18" charset="-120"/>
            </a:endParaRPr>
          </a:p>
        </p:txBody>
      </p:sp>
      <p:sp>
        <p:nvSpPr>
          <p:cNvPr id="49" name="AutoShape 28"/>
          <p:cNvSpPr>
            <a:spLocks noChangeArrowheads="1"/>
          </p:cNvSpPr>
          <p:nvPr/>
        </p:nvSpPr>
        <p:spPr bwMode="auto">
          <a:xfrm>
            <a:off x="5412648" y="3030275"/>
            <a:ext cx="2966641" cy="890645"/>
          </a:xfrm>
          <a:prstGeom prst="wedgeEllipseCallout">
            <a:avLst>
              <a:gd name="adj1" fmla="val -50870"/>
              <a:gd name="adj2" fmla="val 45000"/>
            </a:avLst>
          </a:prstGeom>
          <a:solidFill>
            <a:srgbClr val="C6FDA1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1" hangingPunct="1"/>
            <a:r>
              <a:rPr kumimoji="1" lang="id-ID" altLang="zh-TW" sz="1400" b="1" dirty="0" smtClean="0">
                <a:solidFill>
                  <a:schemeClr val="accent2"/>
                </a:solidFill>
                <a:latin typeface="Century Gothic" pitchFamily="34" charset="0"/>
                <a:ea typeface="PMingLiU" pitchFamily="18" charset="-120"/>
              </a:rPr>
              <a:t>tunjukkan bukti pemenuhan terhadap persyaratan !!!!</a:t>
            </a:r>
            <a:endParaRPr kumimoji="1" lang="en-US" altLang="zh-TW" sz="1400" b="1" dirty="0">
              <a:solidFill>
                <a:schemeClr val="accent2"/>
              </a:solidFill>
              <a:latin typeface="Century Gothic" pitchFamily="34" charset="0"/>
              <a:ea typeface="PMingLiU" pitchFamily="18" charset="-120"/>
            </a:endParaRPr>
          </a:p>
        </p:txBody>
      </p:sp>
      <p:sp>
        <p:nvSpPr>
          <p:cNvPr id="50" name="AutoShape 29"/>
          <p:cNvSpPr>
            <a:spLocks noChangeArrowheads="1"/>
          </p:cNvSpPr>
          <p:nvPr/>
        </p:nvSpPr>
        <p:spPr bwMode="auto">
          <a:xfrm>
            <a:off x="1134601" y="1188735"/>
            <a:ext cx="2070562" cy="831705"/>
          </a:xfrm>
          <a:prstGeom prst="wedgeEllipseCallout">
            <a:avLst>
              <a:gd name="adj1" fmla="val 31852"/>
              <a:gd name="adj2" fmla="val 83856"/>
            </a:avLst>
          </a:prstGeom>
          <a:solidFill>
            <a:srgbClr val="FFDA91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1" hangingPunct="1"/>
            <a:r>
              <a:rPr kumimoji="1" lang="id-ID" altLang="zh-TW" sz="1400" b="1" dirty="0" smtClean="0">
                <a:solidFill>
                  <a:srgbClr val="D31FE1"/>
                </a:solidFill>
                <a:latin typeface="Century Gothic" pitchFamily="34" charset="0"/>
                <a:ea typeface="PMingLiU" pitchFamily="18" charset="-120"/>
              </a:rPr>
              <a:t>peningkatan harga!</a:t>
            </a:r>
            <a:r>
              <a:rPr kumimoji="1" lang="en-US" altLang="zh-TW" sz="1400" b="1" dirty="0" smtClean="0">
                <a:solidFill>
                  <a:srgbClr val="FF0101"/>
                </a:solidFill>
                <a:latin typeface="Century Gothic" pitchFamily="34" charset="0"/>
                <a:ea typeface="PMingLiU" pitchFamily="18" charset="-120"/>
              </a:rPr>
              <a:t>!! </a:t>
            </a:r>
            <a:endParaRPr kumimoji="1" lang="en-US" altLang="zh-TW" sz="1400" b="1" dirty="0">
              <a:solidFill>
                <a:srgbClr val="FF0101"/>
              </a:solidFill>
              <a:latin typeface="Century Gothic" pitchFamily="34" charset="0"/>
              <a:ea typeface="PMingLiU" pitchFamily="18" charset="-120"/>
            </a:endParaRPr>
          </a:p>
          <a:p>
            <a:pPr algn="ctr" eaLnBrk="1" hangingPunct="1"/>
            <a:endParaRPr kumimoji="1" lang="en-US" altLang="zh-TW" sz="1400" b="1" dirty="0">
              <a:solidFill>
                <a:srgbClr val="FF0101"/>
              </a:solidFill>
              <a:latin typeface="Century Gothic" pitchFamily="34" charset="0"/>
              <a:ea typeface="PMingLiU" pitchFamily="18" charset="-120"/>
            </a:endParaRP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1752600" y="-29028"/>
            <a:ext cx="6172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‘PERANG</a:t>
            </a:r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’ </a:t>
            </a:r>
          </a:p>
          <a:p>
            <a:pPr algn="ctr">
              <a:spcBef>
                <a:spcPts val="0"/>
              </a:spcBef>
              <a:defRPr/>
            </a:pPr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dalam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PASAR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GLOBAL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1752600" y="144463"/>
            <a:ext cx="617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SISTEM STANDARDISASI NASIONAL</a:t>
            </a:r>
            <a:endParaRPr lang="id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‘SENJATA’ perang dalam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PASAR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GLOBAL</a:t>
            </a:r>
          </a:p>
        </p:txBody>
      </p:sp>
      <p:grpSp>
        <p:nvGrpSpPr>
          <p:cNvPr id="21" name="Group 1"/>
          <p:cNvGrpSpPr>
            <a:grpSpLocks/>
          </p:cNvGrpSpPr>
          <p:nvPr/>
        </p:nvGrpSpPr>
        <p:grpSpPr bwMode="auto">
          <a:xfrm>
            <a:off x="1546225" y="1355725"/>
            <a:ext cx="7159625" cy="4814888"/>
            <a:chOff x="632" y="720"/>
            <a:chExt cx="4510" cy="3033"/>
          </a:xfrm>
        </p:grpSpPr>
        <p:sp>
          <p:nvSpPr>
            <p:cNvPr id="22" name="Oval 2"/>
            <p:cNvSpPr>
              <a:spLocks noChangeArrowheads="1"/>
            </p:cNvSpPr>
            <p:nvPr/>
          </p:nvSpPr>
          <p:spPr bwMode="auto">
            <a:xfrm>
              <a:off x="632" y="866"/>
              <a:ext cx="4511" cy="2888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EFEE0"/>
                </a:gs>
              </a:gsLst>
              <a:path path="rect">
                <a:fillToRect t="100000" r="100000"/>
              </a:path>
            </a:gradFill>
            <a:ln w="9360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>
                <a:latin typeface="Century Gothic" pitchFamily="34" charset="0"/>
              </a:endParaRPr>
            </a:p>
          </p:txBody>
        </p:sp>
        <p:sp>
          <p:nvSpPr>
            <p:cNvPr id="23" name="WordArt 3"/>
            <p:cNvSpPr>
              <a:spLocks noChangeArrowheads="1" noChangeShapeType="1" noTextEdit="1"/>
            </p:cNvSpPr>
            <p:nvPr/>
          </p:nvSpPr>
          <p:spPr bwMode="auto">
            <a:xfrm>
              <a:off x="1611" y="720"/>
              <a:ext cx="2608" cy="677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073996"/>
                </a:avLst>
              </a:prstTxWarp>
            </a:bodyPr>
            <a:lstStyle/>
            <a:p>
              <a:pPr algn="ctr"/>
              <a:r>
                <a:rPr lang="id-ID" sz="3600" kern="10" dirty="0">
                  <a:ln w="9360">
                    <a:solidFill>
                      <a:srgbClr val="CCECFF"/>
                    </a:solidFill>
                    <a:miter lim="800000"/>
                    <a:headEnd/>
                    <a:tailEnd/>
                  </a:ln>
                  <a:gradFill rotWithShape="1">
                    <a:gsLst>
                      <a:gs pos="0">
                        <a:srgbClr val="99CCFF"/>
                      </a:gs>
                      <a:gs pos="100000">
                        <a:srgbClr val="DDEDFE"/>
                      </a:gs>
                    </a:gsLst>
                    <a:lin ang="5400000" scaled="1"/>
                  </a:gradFill>
                  <a:effectLst>
                    <a:outerShdw dist="40186" dir="1096358" algn="ctr" rotWithShape="0">
                      <a:srgbClr val="99FF99"/>
                    </a:outerShdw>
                  </a:effectLst>
                  <a:latin typeface="Century Gothic" pitchFamily="34" charset="0"/>
                  <a:ea typeface="Tahoma"/>
                  <a:cs typeface="Tahoma"/>
                </a:rPr>
                <a:t>KESEPAKATAN GLOBAL</a:t>
              </a:r>
            </a:p>
          </p:txBody>
        </p:sp>
      </p:grp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3352800" y="2563813"/>
            <a:ext cx="3595688" cy="2644775"/>
          </a:xfrm>
          <a:prstGeom prst="ellipse">
            <a:avLst/>
          </a:prstGeom>
          <a:gradFill rotWithShape="0">
            <a:gsLst>
              <a:gs pos="0">
                <a:srgbClr val="FEE8DD"/>
              </a:gs>
              <a:gs pos="100000">
                <a:srgbClr val="FF996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endParaRPr lang="en-US">
              <a:latin typeface="Century Gothic" pitchFamily="34" charset="0"/>
            </a:endParaRPr>
          </a:p>
        </p:txBody>
      </p:sp>
      <p:grpSp>
        <p:nvGrpSpPr>
          <p:cNvPr id="26" name="Group 5"/>
          <p:cNvGrpSpPr>
            <a:grpSpLocks/>
          </p:cNvGrpSpPr>
          <p:nvPr/>
        </p:nvGrpSpPr>
        <p:grpSpPr bwMode="auto">
          <a:xfrm>
            <a:off x="5311775" y="3087688"/>
            <a:ext cx="1579563" cy="1538287"/>
            <a:chOff x="3004" y="1811"/>
            <a:chExt cx="995" cy="969"/>
          </a:xfrm>
        </p:grpSpPr>
        <p:sp>
          <p:nvSpPr>
            <p:cNvPr id="27" name="Oval 6"/>
            <p:cNvSpPr>
              <a:spLocks noChangeArrowheads="1"/>
            </p:cNvSpPr>
            <p:nvPr/>
          </p:nvSpPr>
          <p:spPr bwMode="auto">
            <a:xfrm>
              <a:off x="3221" y="1811"/>
              <a:ext cx="779" cy="970"/>
            </a:xfrm>
            <a:prstGeom prst="ellipse">
              <a:avLst/>
            </a:prstGeom>
            <a:gradFill rotWithShape="0">
              <a:gsLst>
                <a:gs pos="0">
                  <a:srgbClr val="C0A183"/>
                </a:gs>
                <a:gs pos="100000">
                  <a:srgbClr val="996633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FFFFFF"/>
                  </a:solidFill>
                  <a:latin typeface="Century Gothic" pitchFamily="34" charset="0"/>
                </a:rPr>
                <a:t>GLOBAL </a:t>
              </a:r>
            </a:p>
            <a:p>
              <a:pPr algn="ctr" eaLnBrk="0" hangingPunct="0"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FFFFFF"/>
                  </a:solidFill>
                  <a:latin typeface="Century Gothic" pitchFamily="34" charset="0"/>
                </a:rPr>
                <a:t>TRADE</a:t>
              </a:r>
            </a:p>
          </p:txBody>
        </p:sp>
        <p:sp>
          <p:nvSpPr>
            <p:cNvPr id="28" name="AutoShape 7"/>
            <p:cNvSpPr>
              <a:spLocks noChangeArrowheads="1"/>
            </p:cNvSpPr>
            <p:nvPr/>
          </p:nvSpPr>
          <p:spPr bwMode="auto">
            <a:xfrm>
              <a:off x="3004" y="2072"/>
              <a:ext cx="192" cy="43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9999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>
                <a:latin typeface="Century Gothic" pitchFamily="34" charset="0"/>
              </a:endParaRPr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3698875" y="3143250"/>
            <a:ext cx="1524000" cy="1447800"/>
          </a:xfrm>
          <a:prstGeom prst="rect">
            <a:avLst/>
          </a:prstGeom>
          <a:solidFill>
            <a:srgbClr val="009999"/>
          </a:solidFill>
          <a:ln w="9360">
            <a:solidFill>
              <a:srgbClr val="FFFFFF"/>
            </a:solidFill>
            <a:prstDash val="lgDashDot"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buClr>
                <a:srgbClr val="FFFFFF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+mn-cs"/>
              </a:rPr>
              <a:t>CONFORMITY</a:t>
            </a:r>
          </a:p>
          <a:p>
            <a:pPr algn="ctr" eaLnBrk="0" hangingPunct="0">
              <a:buClr>
                <a:srgbClr val="FFFFFF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+mn-cs"/>
              </a:rPr>
              <a:t>ASSESSMENT</a:t>
            </a: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5659438" y="3100388"/>
            <a:ext cx="1236662" cy="1539875"/>
          </a:xfrm>
          <a:prstGeom prst="ellipse">
            <a:avLst/>
          </a:prstGeom>
          <a:gradFill rotWithShape="0">
            <a:gsLst>
              <a:gs pos="0">
                <a:srgbClr val="C0A183"/>
              </a:gs>
              <a:gs pos="100000">
                <a:srgbClr val="996633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5F5F5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FFFFFF"/>
                </a:solidFill>
                <a:latin typeface="Century Gothic" pitchFamily="34" charset="0"/>
              </a:rPr>
              <a:t>akses </a:t>
            </a:r>
          </a:p>
          <a:p>
            <a:pPr algn="ctr" eaLnBrk="0" hangingPunct="0"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FFFFFF"/>
                </a:solidFill>
                <a:latin typeface="Century Gothic" pitchFamily="34" charset="0"/>
              </a:rPr>
              <a:t>PASAR</a:t>
            </a:r>
          </a:p>
          <a:p>
            <a:pPr algn="ctr" eaLnBrk="0" hangingPunct="0"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FFFFFF"/>
                </a:solidFill>
                <a:latin typeface="Century Gothic" pitchFamily="34" charset="0"/>
              </a:rPr>
              <a:t> GLOBAL</a:t>
            </a:r>
          </a:p>
        </p:txBody>
      </p:sp>
      <p:grpSp>
        <p:nvGrpSpPr>
          <p:cNvPr id="31" name="Group 11"/>
          <p:cNvGrpSpPr>
            <a:grpSpLocks/>
          </p:cNvGrpSpPr>
          <p:nvPr/>
        </p:nvGrpSpPr>
        <p:grpSpPr bwMode="auto">
          <a:xfrm>
            <a:off x="1495425" y="1482725"/>
            <a:ext cx="4027488" cy="1471613"/>
            <a:chOff x="600" y="800"/>
            <a:chExt cx="2537" cy="927"/>
          </a:xfrm>
        </p:grpSpPr>
        <p:sp>
          <p:nvSpPr>
            <p:cNvPr id="32" name="Oval 12"/>
            <p:cNvSpPr>
              <a:spLocks noChangeArrowheads="1"/>
            </p:cNvSpPr>
            <p:nvPr/>
          </p:nvSpPr>
          <p:spPr bwMode="auto">
            <a:xfrm>
              <a:off x="600" y="964"/>
              <a:ext cx="1411" cy="605"/>
            </a:xfrm>
            <a:prstGeom prst="ellipse">
              <a:avLst/>
            </a:prstGeom>
            <a:gradFill rotWithShape="0">
              <a:gsLst>
                <a:gs pos="0">
                  <a:srgbClr val="0099CC"/>
                </a:gs>
                <a:gs pos="100000">
                  <a:srgbClr val="7CCAE4"/>
                </a:gs>
              </a:gsLst>
              <a:path path="rect">
                <a:fillToRect r="100000" b="100000"/>
              </a:path>
            </a:gradFill>
            <a:ln w="9360">
              <a:solidFill>
                <a:srgbClr val="5F5F5F"/>
              </a:solidFill>
              <a:miter lim="800000"/>
              <a:headEnd/>
              <a:tailEnd/>
            </a:ln>
            <a:effectLst>
              <a:outerShdw dist="107933" dir="13500000" algn="ctr" rotWithShape="0">
                <a:srgbClr val="0068AE">
                  <a:alpha val="50027"/>
                </a:srgbClr>
              </a:outerShdw>
            </a:effectLst>
          </p:spPr>
          <p:txBody>
            <a:bodyPr wrap="none" lIns="90000" tIns="46800" rIns="90000" bIns="46800" anchor="ctr"/>
            <a:lstStyle/>
            <a:p>
              <a:pPr algn="ctr" eaLnBrk="0" hangingPunct="0"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 b="1">
                  <a:solidFill>
                    <a:srgbClr val="FFFFFF"/>
                  </a:solidFill>
                  <a:latin typeface="Century Gothic" pitchFamily="34" charset="0"/>
                  <a:cs typeface="+mn-cs"/>
                </a:rPr>
                <a:t>CGPM</a:t>
              </a:r>
            </a:p>
          </p:txBody>
        </p:sp>
        <p:sp>
          <p:nvSpPr>
            <p:cNvPr id="33" name="Freeform 13"/>
            <p:cNvSpPr>
              <a:spLocks noChangeArrowheads="1"/>
            </p:cNvSpPr>
            <p:nvPr/>
          </p:nvSpPr>
          <p:spPr bwMode="auto">
            <a:xfrm rot="20340000" flipH="1">
              <a:off x="1962" y="912"/>
              <a:ext cx="761" cy="702"/>
            </a:xfrm>
            <a:custGeom>
              <a:avLst/>
              <a:gdLst>
                <a:gd name="T0" fmla="*/ 1005 w 576"/>
                <a:gd name="T1" fmla="*/ 0 h 816"/>
                <a:gd name="T2" fmla="*/ 168 w 576"/>
                <a:gd name="T3" fmla="*/ 604 h 816"/>
                <a:gd name="T4" fmla="*/ 0 60000 65536"/>
                <a:gd name="T5" fmla="*/ 0 60000 65536"/>
                <a:gd name="T6" fmla="*/ 0 w 576"/>
                <a:gd name="T7" fmla="*/ 0 h 816"/>
                <a:gd name="T8" fmla="*/ 576 w 576"/>
                <a:gd name="T9" fmla="*/ 816 h 8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6" h="816">
                  <a:moveTo>
                    <a:pt x="576" y="0"/>
                  </a:moveTo>
                  <a:cubicBezTo>
                    <a:pt x="0" y="278"/>
                    <a:pt x="96" y="816"/>
                    <a:pt x="96" y="816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round/>
              <a:headEnd/>
              <a:tailEnd/>
            </a:ln>
            <a:scene3d>
              <a:camera prst="legacyPerspectiv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>
                <a:latin typeface="Century Gothic" pitchFamily="34" charset="0"/>
              </a:endParaRPr>
            </a:p>
          </p:txBody>
        </p: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2007" y="1161"/>
              <a:ext cx="1131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0" hangingPunct="0">
                <a:buClr>
                  <a:srgbClr val="6633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663300"/>
                  </a:solidFill>
                  <a:latin typeface="Century Gothic" pitchFamily="34" charset="0"/>
                </a:rPr>
                <a:t>Ketertelusuran</a:t>
              </a:r>
            </a:p>
          </p:txBody>
        </p:sp>
      </p:grpSp>
      <p:grpSp>
        <p:nvGrpSpPr>
          <p:cNvPr id="35" name="Group 15"/>
          <p:cNvGrpSpPr>
            <a:grpSpLocks/>
          </p:cNvGrpSpPr>
          <p:nvPr/>
        </p:nvGrpSpPr>
        <p:grpSpPr bwMode="auto">
          <a:xfrm>
            <a:off x="6537325" y="1825625"/>
            <a:ext cx="2233613" cy="2284413"/>
            <a:chOff x="3776" y="1016"/>
            <a:chExt cx="1407" cy="1439"/>
          </a:xfrm>
        </p:grpSpPr>
        <p:sp>
          <p:nvSpPr>
            <p:cNvPr id="36" name="Oval 16"/>
            <p:cNvSpPr>
              <a:spLocks noChangeArrowheads="1"/>
            </p:cNvSpPr>
            <p:nvPr/>
          </p:nvSpPr>
          <p:spPr bwMode="auto">
            <a:xfrm>
              <a:off x="3776" y="1016"/>
              <a:ext cx="1408" cy="605"/>
            </a:xfrm>
            <a:prstGeom prst="ellipse">
              <a:avLst/>
            </a:prstGeom>
            <a:gradFill rotWithShape="0">
              <a:gsLst>
                <a:gs pos="0">
                  <a:srgbClr val="0099CC"/>
                </a:gs>
                <a:gs pos="100000">
                  <a:srgbClr val="7CCAE4"/>
                </a:gs>
              </a:gsLst>
              <a:path path="rect">
                <a:fillToRect l="100000" b="100000"/>
              </a:path>
            </a:gradFill>
            <a:ln w="9360">
              <a:solidFill>
                <a:srgbClr val="5F5F5F"/>
              </a:solidFill>
              <a:miter lim="800000"/>
              <a:headEnd/>
              <a:tailEnd/>
            </a:ln>
            <a:effectLst>
              <a:outerShdw dist="107933" dir="18900000" algn="ctr" rotWithShape="0">
                <a:srgbClr val="0068AE">
                  <a:alpha val="50027"/>
                </a:srgbClr>
              </a:outerShdw>
            </a:effectLst>
          </p:spPr>
          <p:txBody>
            <a:bodyPr wrap="none" lIns="90000" tIns="46800" rIns="90000" bIns="46800" anchor="ctr"/>
            <a:lstStyle/>
            <a:p>
              <a:pPr algn="ctr" eaLnBrk="0" hangingPunct="0"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 b="1">
                  <a:solidFill>
                    <a:srgbClr val="FFFFFF"/>
                  </a:solidFill>
                  <a:latin typeface="Century Gothic" pitchFamily="34" charset="0"/>
                  <a:cs typeface="+mn-cs"/>
                </a:rPr>
                <a:t>WTO/OIML</a:t>
              </a:r>
            </a:p>
          </p:txBody>
        </p:sp>
        <p:sp>
          <p:nvSpPr>
            <p:cNvPr id="37" name="Freeform 17"/>
            <p:cNvSpPr>
              <a:spLocks noChangeArrowheads="1"/>
            </p:cNvSpPr>
            <p:nvPr/>
          </p:nvSpPr>
          <p:spPr bwMode="auto">
            <a:xfrm rot="5700000" flipH="1">
              <a:off x="4021" y="1643"/>
              <a:ext cx="802" cy="767"/>
            </a:xfrm>
            <a:custGeom>
              <a:avLst/>
              <a:gdLst>
                <a:gd name="T0" fmla="*/ 1117 w 576"/>
                <a:gd name="T1" fmla="*/ 0 h 816"/>
                <a:gd name="T2" fmla="*/ 187 w 576"/>
                <a:gd name="T3" fmla="*/ 721 h 816"/>
                <a:gd name="T4" fmla="*/ 0 60000 65536"/>
                <a:gd name="T5" fmla="*/ 0 60000 65536"/>
                <a:gd name="T6" fmla="*/ 0 w 576"/>
                <a:gd name="T7" fmla="*/ 0 h 816"/>
                <a:gd name="T8" fmla="*/ 576 w 576"/>
                <a:gd name="T9" fmla="*/ 816 h 8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6" h="816">
                  <a:moveTo>
                    <a:pt x="576" y="0"/>
                  </a:moveTo>
                  <a:cubicBezTo>
                    <a:pt x="0" y="278"/>
                    <a:pt x="96" y="816"/>
                    <a:pt x="96" y="816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round/>
              <a:headEnd/>
              <a:tailEnd/>
            </a:ln>
            <a:scene3d>
              <a:camera prst="legacyPerspectiv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>
                <a:latin typeface="Century Gothic" pitchFamily="34" charset="0"/>
              </a:endParaRPr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4159" y="1890"/>
              <a:ext cx="71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Clr>
                  <a:srgbClr val="6633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663300"/>
                  </a:solidFill>
                  <a:latin typeface="Century Gothic" pitchFamily="34" charset="0"/>
                </a:rPr>
                <a:t>Regulasi</a:t>
              </a:r>
            </a:p>
          </p:txBody>
        </p:sp>
      </p:grpSp>
      <p:grpSp>
        <p:nvGrpSpPr>
          <p:cNvPr id="39" name="Group 19"/>
          <p:cNvGrpSpPr>
            <a:grpSpLocks/>
          </p:cNvGrpSpPr>
          <p:nvPr/>
        </p:nvGrpSpPr>
        <p:grpSpPr bwMode="auto">
          <a:xfrm>
            <a:off x="4914900" y="4764088"/>
            <a:ext cx="3856038" cy="1712912"/>
            <a:chOff x="2754" y="2867"/>
            <a:chExt cx="2429" cy="1079"/>
          </a:xfrm>
        </p:grpSpPr>
        <p:sp>
          <p:nvSpPr>
            <p:cNvPr id="40" name="Oval 20"/>
            <p:cNvSpPr>
              <a:spLocks noChangeArrowheads="1"/>
            </p:cNvSpPr>
            <p:nvPr/>
          </p:nvSpPr>
          <p:spPr bwMode="auto">
            <a:xfrm>
              <a:off x="3776" y="3062"/>
              <a:ext cx="1408" cy="605"/>
            </a:xfrm>
            <a:prstGeom prst="ellipse">
              <a:avLst/>
            </a:prstGeom>
            <a:gradFill rotWithShape="0">
              <a:gsLst>
                <a:gs pos="0">
                  <a:srgbClr val="0099CC"/>
                </a:gs>
                <a:gs pos="100000">
                  <a:srgbClr val="5CBDDD"/>
                </a:gs>
              </a:gsLst>
              <a:path path="rect">
                <a:fillToRect l="100000" t="100000"/>
              </a:path>
            </a:gradFill>
            <a:ln w="9360">
              <a:solidFill>
                <a:srgbClr val="5F5F5F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0068AE"/>
              </a:outerShdw>
            </a:effectLst>
          </p:spPr>
          <p:txBody>
            <a:bodyPr wrap="none" lIns="90000" tIns="46800" rIns="90000" bIns="46800" anchor="ctr"/>
            <a:lstStyle/>
            <a:p>
              <a:pPr algn="ctr" eaLnBrk="0" hangingPunct="0"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 b="1">
                  <a:solidFill>
                    <a:srgbClr val="FFFFFF"/>
                  </a:solidFill>
                  <a:latin typeface="Century Gothic" pitchFamily="34" charset="0"/>
                  <a:cs typeface="+mn-cs"/>
                </a:rPr>
                <a:t>ISO/IEC/</a:t>
              </a:r>
            </a:p>
            <a:p>
              <a:pPr algn="ctr" eaLnBrk="0" hangingPunct="0"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 b="1">
                  <a:solidFill>
                    <a:srgbClr val="FFFFFF"/>
                  </a:solidFill>
                  <a:latin typeface="Century Gothic" pitchFamily="34" charset="0"/>
                  <a:cs typeface="+mn-cs"/>
                </a:rPr>
                <a:t>Codex</a:t>
              </a:r>
            </a:p>
          </p:txBody>
        </p:sp>
        <p:sp>
          <p:nvSpPr>
            <p:cNvPr id="41" name="Freeform 21"/>
            <p:cNvSpPr>
              <a:spLocks noChangeArrowheads="1"/>
            </p:cNvSpPr>
            <p:nvPr/>
          </p:nvSpPr>
          <p:spPr bwMode="auto">
            <a:xfrm rot="8940000" flipH="1">
              <a:off x="2919" y="3006"/>
              <a:ext cx="765" cy="802"/>
            </a:xfrm>
            <a:custGeom>
              <a:avLst/>
              <a:gdLst>
                <a:gd name="T0" fmla="*/ 1016 w 576"/>
                <a:gd name="T1" fmla="*/ 0 h 816"/>
                <a:gd name="T2" fmla="*/ 169 w 576"/>
                <a:gd name="T3" fmla="*/ 788 h 816"/>
                <a:gd name="T4" fmla="*/ 0 60000 65536"/>
                <a:gd name="T5" fmla="*/ 0 60000 65536"/>
                <a:gd name="T6" fmla="*/ 0 w 576"/>
                <a:gd name="T7" fmla="*/ 0 h 816"/>
                <a:gd name="T8" fmla="*/ 576 w 576"/>
                <a:gd name="T9" fmla="*/ 816 h 8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6" h="816">
                  <a:moveTo>
                    <a:pt x="576" y="0"/>
                  </a:moveTo>
                  <a:cubicBezTo>
                    <a:pt x="0" y="278"/>
                    <a:pt x="96" y="816"/>
                    <a:pt x="96" y="816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round/>
              <a:headEnd/>
              <a:tailEnd/>
            </a:ln>
            <a:scene3d>
              <a:camera prst="legacyPerspectiv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>
                <a:latin typeface="Century Gothic" pitchFamily="34" charset="0"/>
              </a:endParaRPr>
            </a:p>
          </p:txBody>
        </p: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2754" y="3295"/>
              <a:ext cx="649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Clr>
                  <a:srgbClr val="6633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663300"/>
                  </a:solidFill>
                  <a:latin typeface="Century Gothic" pitchFamily="34" charset="0"/>
                </a:rPr>
                <a:t>Standar</a:t>
              </a:r>
            </a:p>
          </p:txBody>
        </p:sp>
      </p:grpSp>
      <p:grpSp>
        <p:nvGrpSpPr>
          <p:cNvPr id="43" name="Group 23"/>
          <p:cNvGrpSpPr>
            <a:grpSpLocks/>
          </p:cNvGrpSpPr>
          <p:nvPr/>
        </p:nvGrpSpPr>
        <p:grpSpPr bwMode="auto">
          <a:xfrm>
            <a:off x="1457325" y="3902075"/>
            <a:ext cx="2235200" cy="2109788"/>
            <a:chOff x="576" y="2324"/>
            <a:chExt cx="1408" cy="1329"/>
          </a:xfrm>
        </p:grpSpPr>
        <p:sp>
          <p:nvSpPr>
            <p:cNvPr id="44" name="Oval 24"/>
            <p:cNvSpPr>
              <a:spLocks noChangeArrowheads="1"/>
            </p:cNvSpPr>
            <p:nvPr/>
          </p:nvSpPr>
          <p:spPr bwMode="auto">
            <a:xfrm>
              <a:off x="576" y="3049"/>
              <a:ext cx="1409" cy="605"/>
            </a:xfrm>
            <a:prstGeom prst="ellipse">
              <a:avLst/>
            </a:prstGeom>
            <a:gradFill rotWithShape="0">
              <a:gsLst>
                <a:gs pos="0">
                  <a:srgbClr val="0099CC"/>
                </a:gs>
                <a:gs pos="100000">
                  <a:srgbClr val="64C0DF"/>
                </a:gs>
              </a:gsLst>
              <a:path path="rect">
                <a:fillToRect t="100000" r="100000"/>
              </a:path>
            </a:gradFill>
            <a:ln w="9360">
              <a:solidFill>
                <a:srgbClr val="5F5F5F"/>
              </a:solidFill>
              <a:miter lim="800000"/>
              <a:headEnd/>
              <a:tailEnd/>
            </a:ln>
            <a:effectLst>
              <a:outerShdw dist="107933" dir="8100000" algn="ctr" rotWithShape="0">
                <a:srgbClr val="0068AE"/>
              </a:outerShdw>
            </a:effectLst>
          </p:spPr>
          <p:txBody>
            <a:bodyPr wrap="none" lIns="90000" tIns="46800" rIns="90000" bIns="46800" anchor="ctr"/>
            <a:lstStyle/>
            <a:p>
              <a:pPr algn="ctr" eaLnBrk="0" hangingPunct="0">
                <a:buClr>
                  <a:srgbClr val="FFFFFF"/>
                </a:buClr>
                <a:buSzPct val="100000"/>
                <a:buFont typeface="Tahom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000" b="1">
                  <a:solidFill>
                    <a:srgbClr val="FFFFFF"/>
                  </a:solidFill>
                  <a:latin typeface="Century Gothic" pitchFamily="34" charset="0"/>
                  <a:cs typeface="+mn-cs"/>
                </a:rPr>
                <a:t>ILAC/IAF</a:t>
              </a:r>
            </a:p>
          </p:txBody>
        </p:sp>
        <p:sp>
          <p:nvSpPr>
            <p:cNvPr id="45" name="Freeform 25"/>
            <p:cNvSpPr>
              <a:spLocks noChangeArrowheads="1"/>
            </p:cNvSpPr>
            <p:nvPr/>
          </p:nvSpPr>
          <p:spPr bwMode="auto">
            <a:xfrm rot="-120000">
              <a:off x="941" y="2334"/>
              <a:ext cx="816" cy="752"/>
            </a:xfrm>
            <a:custGeom>
              <a:avLst/>
              <a:gdLst>
                <a:gd name="T0" fmla="*/ 1156 w 576"/>
                <a:gd name="T1" fmla="*/ 0 h 816"/>
                <a:gd name="T2" fmla="*/ 193 w 576"/>
                <a:gd name="T3" fmla="*/ 693 h 816"/>
                <a:gd name="T4" fmla="*/ 0 60000 65536"/>
                <a:gd name="T5" fmla="*/ 0 60000 65536"/>
                <a:gd name="T6" fmla="*/ 0 w 576"/>
                <a:gd name="T7" fmla="*/ 0 h 816"/>
                <a:gd name="T8" fmla="*/ 576 w 576"/>
                <a:gd name="T9" fmla="*/ 816 h 8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6" h="816">
                  <a:moveTo>
                    <a:pt x="576" y="0"/>
                  </a:moveTo>
                  <a:cubicBezTo>
                    <a:pt x="0" y="278"/>
                    <a:pt x="96" y="816"/>
                    <a:pt x="96" y="816"/>
                  </a:cubicBezTo>
                </a:path>
              </a:pathLst>
            </a:custGeom>
            <a:noFill/>
            <a:ln w="9360">
              <a:solidFill>
                <a:srgbClr val="B2B2B2"/>
              </a:solidFill>
              <a:round/>
              <a:headEnd/>
              <a:tailEnd/>
            </a:ln>
            <a:scene3d>
              <a:camera prst="legacyPerspectiveTopRight">
                <a:rot lat="0" lon="3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>
                <a:latin typeface="Century Gothic" pitchFamily="34" charset="0"/>
              </a:endParaRPr>
            </a:p>
          </p:txBody>
        </p:sp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940" y="2527"/>
              <a:ext cx="810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Clr>
                  <a:srgbClr val="6633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663300"/>
                  </a:solidFill>
                  <a:latin typeface="Century Gothic" pitchFamily="34" charset="0"/>
                </a:rPr>
                <a:t>Akreditasi</a:t>
              </a:r>
            </a:p>
          </p:txBody>
        </p:sp>
      </p:grpSp>
      <p:sp>
        <p:nvSpPr>
          <p:cNvPr id="47" name="Oval 27"/>
          <p:cNvSpPr>
            <a:spLocks noChangeArrowheads="1"/>
          </p:cNvSpPr>
          <p:nvPr/>
        </p:nvSpPr>
        <p:spPr bwMode="auto">
          <a:xfrm>
            <a:off x="1508125" y="1736725"/>
            <a:ext cx="2235200" cy="952500"/>
          </a:xfrm>
          <a:prstGeom prst="ellipse">
            <a:avLst/>
          </a:pr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FFFFFF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FFFFFF"/>
                </a:solidFill>
                <a:latin typeface="Century Gothic" pitchFamily="34" charset="0"/>
              </a:rPr>
              <a:t>pengembangan </a:t>
            </a:r>
          </a:p>
          <a:p>
            <a:pPr algn="ctr" eaLnBrk="0" hangingPunct="0">
              <a:buClr>
                <a:srgbClr val="FFFFFF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FFFFFF"/>
                </a:solidFill>
                <a:latin typeface="Century Gothic" pitchFamily="34" charset="0"/>
              </a:rPr>
              <a:t>standar pengukuran</a:t>
            </a:r>
          </a:p>
          <a:p>
            <a:pPr algn="ctr" eaLnBrk="0" hangingPunct="0">
              <a:buClr>
                <a:srgbClr val="FFFFFF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FFFFFF"/>
                </a:solidFill>
                <a:latin typeface="Century Gothic" pitchFamily="34" charset="0"/>
              </a:rPr>
              <a:t>(metrologi ilmiah)</a:t>
            </a:r>
            <a:r>
              <a:rPr lang="ar-SA" sz="1200">
                <a:solidFill>
                  <a:srgbClr val="FFFFFF"/>
                </a:solidFill>
                <a:latin typeface="Century Gothic" pitchFamily="34" charset="0"/>
              </a:rPr>
              <a:t>‏</a:t>
            </a:r>
            <a:endParaRPr lang="en-GB" sz="1200">
              <a:solidFill>
                <a:srgbClr val="FFFFFF"/>
              </a:solidFill>
              <a:latin typeface="Century Gothic" pitchFamily="34" charset="0"/>
            </a:endParaRPr>
          </a:p>
          <a:p>
            <a:pPr algn="ctr" eaLnBrk="0" hangingPunct="0">
              <a:buClr>
                <a:srgbClr val="FFFFFF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FFFFFF"/>
                </a:solidFill>
                <a:latin typeface="Century Gothic" pitchFamily="34" charset="0"/>
              </a:rPr>
              <a:t>regional: APMP</a:t>
            </a:r>
          </a:p>
        </p:txBody>
      </p:sp>
      <p:sp>
        <p:nvSpPr>
          <p:cNvPr id="48" name="Oval 28"/>
          <p:cNvSpPr>
            <a:spLocks noChangeArrowheads="1"/>
          </p:cNvSpPr>
          <p:nvPr/>
        </p:nvSpPr>
        <p:spPr bwMode="auto">
          <a:xfrm>
            <a:off x="6537325" y="1825625"/>
            <a:ext cx="2235200" cy="952500"/>
          </a:xfrm>
          <a:prstGeom prst="ellipse">
            <a:avLst/>
          </a:pr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FFFFFF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FFFFFF"/>
                </a:solidFill>
                <a:latin typeface="Century Gothic" pitchFamily="34" charset="0"/>
              </a:rPr>
              <a:t>regulasi teknis alat ukur</a:t>
            </a:r>
          </a:p>
          <a:p>
            <a:pPr algn="ctr" eaLnBrk="0" hangingPunct="0">
              <a:buClr>
                <a:srgbClr val="FFFFFF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FFFFFF"/>
                </a:solidFill>
                <a:latin typeface="Century Gothic" pitchFamily="34" charset="0"/>
              </a:rPr>
              <a:t>(metrologi legal)</a:t>
            </a:r>
            <a:r>
              <a:rPr lang="ar-SA" sz="1200">
                <a:solidFill>
                  <a:srgbClr val="FFFFFF"/>
                </a:solidFill>
                <a:latin typeface="Century Gothic" pitchFamily="34" charset="0"/>
              </a:rPr>
              <a:t>‏</a:t>
            </a:r>
            <a:endParaRPr lang="en-GB" sz="1200">
              <a:solidFill>
                <a:srgbClr val="FFFFFF"/>
              </a:solidFill>
              <a:latin typeface="Century Gothic" pitchFamily="34" charset="0"/>
            </a:endParaRPr>
          </a:p>
          <a:p>
            <a:pPr algn="ctr" eaLnBrk="0" hangingPunct="0">
              <a:buClr>
                <a:srgbClr val="FFFFFF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FFFFFF"/>
                </a:solidFill>
                <a:latin typeface="Century Gothic" pitchFamily="34" charset="0"/>
              </a:rPr>
              <a:t>regional: APLMF</a:t>
            </a:r>
          </a:p>
        </p:txBody>
      </p:sp>
      <p:sp>
        <p:nvSpPr>
          <p:cNvPr id="49" name="Oval 29"/>
          <p:cNvSpPr>
            <a:spLocks noChangeArrowheads="1"/>
          </p:cNvSpPr>
          <p:nvPr/>
        </p:nvSpPr>
        <p:spPr bwMode="auto">
          <a:xfrm>
            <a:off x="1470025" y="5064125"/>
            <a:ext cx="2235200" cy="952500"/>
          </a:xfrm>
          <a:prstGeom prst="ellipse">
            <a:avLst/>
          </a:pr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FFFFFF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FFFFFF"/>
                </a:solidFill>
                <a:latin typeface="Century Gothic" pitchFamily="34" charset="0"/>
              </a:rPr>
              <a:t>akreditasi </a:t>
            </a:r>
          </a:p>
          <a:p>
            <a:pPr algn="ctr" eaLnBrk="0" hangingPunct="0">
              <a:buClr>
                <a:srgbClr val="FFFFFF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FFFFFF"/>
                </a:solidFill>
                <a:latin typeface="Century Gothic" pitchFamily="34" charset="0"/>
              </a:rPr>
              <a:t>laboratorium kalibrasii</a:t>
            </a:r>
          </a:p>
          <a:p>
            <a:pPr algn="ctr" eaLnBrk="0" hangingPunct="0">
              <a:buClr>
                <a:srgbClr val="FFFFFF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FFFFFF"/>
                </a:solidFill>
                <a:latin typeface="Century Gothic" pitchFamily="34" charset="0"/>
              </a:rPr>
              <a:t>(metrologi industri/terapan)</a:t>
            </a:r>
            <a:r>
              <a:rPr lang="ar-SA" sz="1200">
                <a:solidFill>
                  <a:srgbClr val="FFFFFF"/>
                </a:solidFill>
                <a:latin typeface="Century Gothic" pitchFamily="34" charset="0"/>
              </a:rPr>
              <a:t>‏</a:t>
            </a:r>
            <a:endParaRPr lang="en-GB" sz="1200">
              <a:solidFill>
                <a:srgbClr val="FFFFFF"/>
              </a:solidFill>
              <a:latin typeface="Century Gothic" pitchFamily="34" charset="0"/>
            </a:endParaRPr>
          </a:p>
          <a:p>
            <a:pPr algn="ctr" eaLnBrk="0" hangingPunct="0">
              <a:buClr>
                <a:srgbClr val="FFFFFF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FFFFFF"/>
                </a:solidFill>
                <a:latin typeface="Century Gothic" pitchFamily="34" charset="0"/>
              </a:rPr>
              <a:t>regional: APLAC</a:t>
            </a:r>
          </a:p>
        </p:txBody>
      </p:sp>
      <p:sp>
        <p:nvSpPr>
          <p:cNvPr id="50" name="Oval 30"/>
          <p:cNvSpPr>
            <a:spLocks noChangeArrowheads="1"/>
          </p:cNvSpPr>
          <p:nvPr/>
        </p:nvSpPr>
        <p:spPr bwMode="auto">
          <a:xfrm>
            <a:off x="6537325" y="5060950"/>
            <a:ext cx="2235200" cy="952500"/>
          </a:xfrm>
          <a:prstGeom prst="ellipse">
            <a:avLst/>
          </a:pr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FFFFFF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FFFFFF"/>
                </a:solidFill>
                <a:latin typeface="Century Gothic" pitchFamily="34" charset="0"/>
              </a:rPr>
              <a:t>standar (dokumen)</a:t>
            </a:r>
            <a:r>
              <a:rPr lang="ar-SA" sz="1200">
                <a:solidFill>
                  <a:srgbClr val="FFFFFF"/>
                </a:solidFill>
                <a:latin typeface="Century Gothic" pitchFamily="34" charset="0"/>
              </a:rPr>
              <a:t>‏</a:t>
            </a:r>
            <a:endParaRPr lang="en-GB" sz="1200">
              <a:solidFill>
                <a:srgbClr val="FFFFFF"/>
              </a:solidFill>
              <a:latin typeface="Century Gothic" pitchFamily="34" charset="0"/>
            </a:endParaRPr>
          </a:p>
          <a:p>
            <a:pPr algn="ctr" eaLnBrk="0" hangingPunct="0">
              <a:buClr>
                <a:srgbClr val="FFFFFF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FFFFFF"/>
                </a:solidFill>
                <a:latin typeface="Century Gothic" pitchFamily="34" charset="0"/>
              </a:rPr>
              <a:t> terkait alat ukur</a:t>
            </a:r>
          </a:p>
          <a:p>
            <a:pPr algn="ctr" eaLnBrk="0" hangingPunct="0">
              <a:buClr>
                <a:srgbClr val="FFFFFF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FFFFFF"/>
                </a:solidFill>
                <a:latin typeface="Century Gothic" pitchFamily="34" charset="0"/>
              </a:rPr>
              <a:t>regional: PASC</a:t>
            </a:r>
          </a:p>
        </p:txBody>
      </p:sp>
      <p:sp>
        <p:nvSpPr>
          <p:cNvPr id="51" name="Oval 31"/>
          <p:cNvSpPr>
            <a:spLocks noChangeArrowheads="1"/>
          </p:cNvSpPr>
          <p:nvPr/>
        </p:nvSpPr>
        <p:spPr bwMode="auto">
          <a:xfrm>
            <a:off x="1489075" y="1736725"/>
            <a:ext cx="2235200" cy="9525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square" lIns="90000" tIns="46800" rIns="90000" bIns="46800" anchor="ctr"/>
          <a:lstStyle/>
          <a:p>
            <a:pPr algn="ctr" eaLnBrk="0" hangingPunct="0">
              <a:buClr>
                <a:srgbClr val="001E32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d-ID" sz="1200" dirty="0" smtClean="0">
                <a:solidFill>
                  <a:srgbClr val="001E32"/>
                </a:solidFill>
                <a:latin typeface="Century Gothic" pitchFamily="34" charset="0"/>
              </a:rPr>
              <a:t>KOMITE STANDAR NASIONAL SATUAN UKURAN</a:t>
            </a:r>
            <a:endParaRPr lang="en-GB" sz="1200" dirty="0">
              <a:solidFill>
                <a:srgbClr val="001E32"/>
              </a:solidFill>
              <a:latin typeface="Century Gothic" pitchFamily="34" charset="0"/>
            </a:endParaRPr>
          </a:p>
        </p:txBody>
      </p:sp>
      <p:sp>
        <p:nvSpPr>
          <p:cNvPr id="52" name="Oval 32"/>
          <p:cNvSpPr>
            <a:spLocks noChangeArrowheads="1"/>
          </p:cNvSpPr>
          <p:nvPr/>
        </p:nvSpPr>
        <p:spPr bwMode="auto">
          <a:xfrm>
            <a:off x="1457325" y="5060950"/>
            <a:ext cx="2235200" cy="9525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001E32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1E32"/>
                </a:solidFill>
                <a:latin typeface="Century Gothic" pitchFamily="34" charset="0"/>
              </a:rPr>
              <a:t>KOMITE AKREDITASI</a:t>
            </a:r>
          </a:p>
          <a:p>
            <a:pPr algn="ctr" eaLnBrk="0" hangingPunct="0">
              <a:buClr>
                <a:srgbClr val="001E32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1E32"/>
                </a:solidFill>
                <a:latin typeface="Century Gothic" pitchFamily="34" charset="0"/>
              </a:rPr>
              <a:t>NASIONAL</a:t>
            </a:r>
          </a:p>
        </p:txBody>
      </p:sp>
      <p:sp>
        <p:nvSpPr>
          <p:cNvPr id="53" name="Oval 33"/>
          <p:cNvSpPr>
            <a:spLocks noChangeArrowheads="1"/>
          </p:cNvSpPr>
          <p:nvPr/>
        </p:nvSpPr>
        <p:spPr bwMode="auto">
          <a:xfrm>
            <a:off x="6543675" y="1825625"/>
            <a:ext cx="2235200" cy="9525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001E32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1E32"/>
                </a:solidFill>
                <a:latin typeface="Century Gothic" pitchFamily="34" charset="0"/>
              </a:rPr>
              <a:t>BADAN METROLOGI</a:t>
            </a:r>
          </a:p>
          <a:p>
            <a:pPr algn="ctr" eaLnBrk="0" hangingPunct="0">
              <a:buClr>
                <a:srgbClr val="001E32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1E32"/>
                </a:solidFill>
                <a:latin typeface="Century Gothic" pitchFamily="34" charset="0"/>
              </a:rPr>
              <a:t> NASIONAL</a:t>
            </a:r>
          </a:p>
        </p:txBody>
      </p:sp>
      <p:sp>
        <p:nvSpPr>
          <p:cNvPr id="54" name="Oval 34"/>
          <p:cNvSpPr>
            <a:spLocks noChangeArrowheads="1"/>
          </p:cNvSpPr>
          <p:nvPr/>
        </p:nvSpPr>
        <p:spPr bwMode="auto">
          <a:xfrm>
            <a:off x="6565900" y="5073650"/>
            <a:ext cx="2235200" cy="9525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001E32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1E32"/>
                </a:solidFill>
                <a:latin typeface="Century Gothic" pitchFamily="34" charset="0"/>
              </a:rPr>
              <a:t>BADAN STANDARDISASI</a:t>
            </a:r>
          </a:p>
          <a:p>
            <a:pPr algn="ctr" eaLnBrk="0" hangingPunct="0">
              <a:buClr>
                <a:srgbClr val="001E32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1E32"/>
                </a:solidFill>
                <a:latin typeface="Century Gothic" pitchFamily="34" charset="0"/>
              </a:rPr>
              <a:t>NASIONAL</a:t>
            </a:r>
          </a:p>
        </p:txBody>
      </p:sp>
      <p:sp>
        <p:nvSpPr>
          <p:cNvPr id="55" name="Oval 35"/>
          <p:cNvSpPr>
            <a:spLocks noChangeArrowheads="1"/>
          </p:cNvSpPr>
          <p:nvPr/>
        </p:nvSpPr>
        <p:spPr bwMode="auto">
          <a:xfrm>
            <a:off x="6562725" y="1812925"/>
            <a:ext cx="2235200" cy="952500"/>
          </a:xfrm>
          <a:prstGeom prst="ellipse">
            <a:avLst/>
          </a:prstGeom>
          <a:solidFill>
            <a:srgbClr val="00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001E32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1E32"/>
                </a:solidFill>
                <a:latin typeface="Century Gothic" pitchFamily="34" charset="0"/>
              </a:rPr>
              <a:t>regulasi teknis </a:t>
            </a:r>
          </a:p>
          <a:p>
            <a:pPr algn="ctr" eaLnBrk="0" hangingPunct="0">
              <a:buClr>
                <a:srgbClr val="001E32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1E32"/>
                </a:solidFill>
                <a:latin typeface="Century Gothic" pitchFamily="34" charset="0"/>
              </a:rPr>
              <a:t>tentang produk </a:t>
            </a:r>
          </a:p>
          <a:p>
            <a:pPr algn="ctr" eaLnBrk="0" hangingPunct="0">
              <a:buClr>
                <a:srgbClr val="001E32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1E32"/>
                </a:solidFill>
                <a:latin typeface="Century Gothic" pitchFamily="34" charset="0"/>
              </a:rPr>
              <a:t>dan mutu produk</a:t>
            </a:r>
          </a:p>
        </p:txBody>
      </p:sp>
      <p:sp>
        <p:nvSpPr>
          <p:cNvPr id="56" name="Oval 36"/>
          <p:cNvSpPr>
            <a:spLocks noChangeArrowheads="1"/>
          </p:cNvSpPr>
          <p:nvPr/>
        </p:nvSpPr>
        <p:spPr bwMode="auto">
          <a:xfrm>
            <a:off x="6604000" y="1812925"/>
            <a:ext cx="2235200" cy="952500"/>
          </a:xfrm>
          <a:prstGeom prst="ellipse">
            <a:avLst/>
          </a:prstGeom>
          <a:solidFill>
            <a:srgbClr val="00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001E32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1E32"/>
                </a:solidFill>
                <a:latin typeface="Century Gothic" pitchFamily="34" charset="0"/>
              </a:rPr>
              <a:t>DEPARTEMEN TEKNIS</a:t>
            </a:r>
          </a:p>
          <a:p>
            <a:pPr algn="ctr" eaLnBrk="0" hangingPunct="0">
              <a:buClr>
                <a:srgbClr val="001E32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1E32"/>
                </a:solidFill>
                <a:latin typeface="Century Gothic" pitchFamily="34" charset="0"/>
              </a:rPr>
              <a:t>DAN INSTANSI</a:t>
            </a:r>
          </a:p>
          <a:p>
            <a:pPr algn="ctr" eaLnBrk="0" hangingPunct="0">
              <a:buClr>
                <a:srgbClr val="001E32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1E32"/>
                </a:solidFill>
                <a:latin typeface="Century Gothic" pitchFamily="34" charset="0"/>
              </a:rPr>
              <a:t>TEKNIS</a:t>
            </a:r>
          </a:p>
        </p:txBody>
      </p:sp>
      <p:sp>
        <p:nvSpPr>
          <p:cNvPr id="57" name="Rectangle 37"/>
          <p:cNvSpPr>
            <a:spLocks noChangeArrowheads="1"/>
          </p:cNvSpPr>
          <p:nvPr/>
        </p:nvSpPr>
        <p:spPr bwMode="auto">
          <a:xfrm>
            <a:off x="3708400" y="3140075"/>
            <a:ext cx="1524000" cy="1447800"/>
          </a:xfrm>
          <a:prstGeom prst="rect">
            <a:avLst/>
          </a:prstGeom>
          <a:solidFill>
            <a:srgbClr val="009999"/>
          </a:solidFill>
          <a:ln w="9360">
            <a:solidFill>
              <a:srgbClr val="FFFFFF"/>
            </a:solidFill>
            <a:prstDash val="lgDashDot"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FFFFFF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+mn-cs"/>
              </a:rPr>
              <a:t>PENILAIAN</a:t>
            </a:r>
          </a:p>
          <a:p>
            <a:pPr algn="ctr" eaLnBrk="0" hangingPunct="0">
              <a:buClr>
                <a:srgbClr val="FFFFFF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+mn-cs"/>
              </a:rPr>
              <a:t>KESESUAIAN</a:t>
            </a:r>
          </a:p>
        </p:txBody>
      </p:sp>
      <p:sp>
        <p:nvSpPr>
          <p:cNvPr id="58" name="Rectangle 38"/>
          <p:cNvSpPr>
            <a:spLocks noChangeArrowheads="1"/>
          </p:cNvSpPr>
          <p:nvPr/>
        </p:nvSpPr>
        <p:spPr bwMode="auto">
          <a:xfrm>
            <a:off x="3697514" y="3133725"/>
            <a:ext cx="1524000" cy="1447800"/>
          </a:xfrm>
          <a:prstGeom prst="rect">
            <a:avLst/>
          </a:prstGeom>
          <a:solidFill>
            <a:srgbClr val="009999"/>
          </a:solidFill>
          <a:ln w="9360">
            <a:solidFill>
              <a:srgbClr val="FFFFFF"/>
            </a:solidFill>
            <a:prstDash val="lgDashDot"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buClr>
                <a:srgbClr val="FFFFFF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+mn-cs"/>
              </a:rPr>
              <a:t>lab </a:t>
            </a:r>
            <a:r>
              <a:rPr lang="en-GB" sz="1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+mn-cs"/>
              </a:rPr>
              <a:t>kalibrasi</a:t>
            </a:r>
            <a:r>
              <a:rPr lang="en-GB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+mn-cs"/>
              </a:rPr>
              <a:t>, lab </a:t>
            </a:r>
            <a:r>
              <a:rPr lang="en-GB" sz="1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+mn-cs"/>
              </a:rPr>
              <a:t>uji</a:t>
            </a:r>
            <a:r>
              <a:rPr lang="en-GB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+mn-cs"/>
              </a:rPr>
              <a:t>, </a:t>
            </a:r>
            <a:r>
              <a:rPr lang="en-GB" sz="1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+mn-cs"/>
              </a:rPr>
              <a:t>lembaga</a:t>
            </a:r>
            <a:r>
              <a:rPr lang="en-GB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+mn-cs"/>
              </a:rPr>
              <a:t> </a:t>
            </a:r>
            <a:r>
              <a:rPr lang="en-GB" sz="1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+mn-cs"/>
              </a:rPr>
              <a:t>inspeksi</a:t>
            </a:r>
            <a:r>
              <a:rPr lang="en-GB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+mn-cs"/>
              </a:rPr>
              <a:t>, </a:t>
            </a:r>
            <a:r>
              <a:rPr lang="en-GB" sz="1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+mn-cs"/>
              </a:rPr>
              <a:t>lembaga</a:t>
            </a:r>
            <a:r>
              <a:rPr lang="en-GB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+mn-cs"/>
              </a:rPr>
              <a:t> </a:t>
            </a:r>
            <a:r>
              <a:rPr lang="en-GB" sz="1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+mn-cs"/>
              </a:rPr>
              <a:t>sertifikasi</a:t>
            </a:r>
            <a:r>
              <a:rPr lang="en-GB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+mn-cs"/>
              </a:rPr>
              <a:t> yang </a:t>
            </a:r>
            <a:r>
              <a:rPr lang="en-GB" sz="1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cs typeface="+mn-cs"/>
              </a:rPr>
              <a:t>kompeten</a:t>
            </a:r>
            <a:endParaRPr lang="en-GB" sz="1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cs typeface="+mn-cs"/>
            </a:endParaRPr>
          </a:p>
        </p:txBody>
      </p:sp>
      <p:sp>
        <p:nvSpPr>
          <p:cNvPr id="59" name="AutoShape 39"/>
          <p:cNvSpPr>
            <a:spLocks noChangeArrowheads="1"/>
          </p:cNvSpPr>
          <p:nvPr/>
        </p:nvSpPr>
        <p:spPr bwMode="auto">
          <a:xfrm>
            <a:off x="5314950" y="3514725"/>
            <a:ext cx="3048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endParaRPr lang="en-US">
              <a:latin typeface="Century Gothic" pitchFamily="34" charset="0"/>
            </a:endParaRPr>
          </a:p>
        </p:txBody>
      </p:sp>
      <p:sp>
        <p:nvSpPr>
          <p:cNvPr id="60" name="Oval 40"/>
          <p:cNvSpPr>
            <a:spLocks noChangeArrowheads="1"/>
          </p:cNvSpPr>
          <p:nvPr/>
        </p:nvSpPr>
        <p:spPr bwMode="auto">
          <a:xfrm>
            <a:off x="5659438" y="3094038"/>
            <a:ext cx="1236662" cy="1539875"/>
          </a:xfrm>
          <a:prstGeom prst="ellipse">
            <a:avLst/>
          </a:prstGeom>
          <a:gradFill rotWithShape="0">
            <a:gsLst>
              <a:gs pos="0">
                <a:srgbClr val="C0A183"/>
              </a:gs>
              <a:gs pos="100000">
                <a:srgbClr val="996633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5F5F5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FFFFFF"/>
                </a:solidFill>
                <a:latin typeface="Century Gothic" pitchFamily="34" charset="0"/>
              </a:rPr>
              <a:t>proteksi</a:t>
            </a:r>
          </a:p>
          <a:p>
            <a:pPr algn="ctr" eaLnBrk="0" hangingPunct="0"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FFFFFF"/>
                </a:solidFill>
                <a:latin typeface="Century Gothic" pitchFamily="34" charset="0"/>
              </a:rPr>
              <a:t>PASAR</a:t>
            </a:r>
          </a:p>
          <a:p>
            <a:pPr algn="ctr" eaLnBrk="0" hangingPunct="0"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FFFFFF"/>
                </a:solidFill>
                <a:latin typeface="Century Gothic" pitchFamily="34" charset="0"/>
              </a:rPr>
              <a:t> NASIONAL</a:t>
            </a:r>
          </a:p>
        </p:txBody>
      </p:sp>
      <p:sp>
        <p:nvSpPr>
          <p:cNvPr id="61" name="AutoShape 41"/>
          <p:cNvSpPr>
            <a:spLocks noChangeArrowheads="1"/>
          </p:cNvSpPr>
          <p:nvPr/>
        </p:nvSpPr>
        <p:spPr bwMode="auto">
          <a:xfrm>
            <a:off x="5314950" y="3508375"/>
            <a:ext cx="3048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99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endParaRPr lang="en-US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 descr="Indonesia_light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5202379"/>
            <a:ext cx="1066800" cy="104218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83126" y="3325090"/>
            <a:ext cx="1905000" cy="914400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dirty="0" err="1" smtClean="0">
                <a:latin typeface="Tahoma" pitchFamily="34" charset="0"/>
                <a:cs typeface="Tahoma" pitchFamily="34" charset="0"/>
              </a:rPr>
              <a:t>p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enguatan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daya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saing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83126" y="1856508"/>
            <a:ext cx="1905000" cy="914400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dirty="0" err="1" smtClean="0">
                <a:latin typeface="Tahoma" pitchFamily="34" charset="0"/>
                <a:cs typeface="Tahoma" pitchFamily="34" charset="0"/>
              </a:rPr>
              <a:t>proteksi</a:t>
            </a:r>
            <a:r>
              <a:rPr lang="en-US" sz="1600" b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0" dirty="0" err="1" smtClean="0">
                <a:latin typeface="Tahoma" pitchFamily="34" charset="0"/>
                <a:cs typeface="Tahoma" pitchFamily="34" charset="0"/>
              </a:rPr>
              <a:t>pasar</a:t>
            </a:r>
            <a:r>
              <a:rPr lang="en-US" sz="1600" b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0" dirty="0" err="1" smtClean="0">
                <a:latin typeface="Tahoma" pitchFamily="34" charset="0"/>
                <a:cs typeface="Tahoma" pitchFamily="34" charset="0"/>
              </a:rPr>
              <a:t>domestik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10836" y="5791200"/>
            <a:ext cx="1905000" cy="914400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dirty="0" err="1" smtClean="0">
                <a:latin typeface="Tahoma" pitchFamily="34" charset="0"/>
                <a:cs typeface="Tahoma" pitchFamily="34" charset="0"/>
              </a:rPr>
              <a:t>penetrasi</a:t>
            </a:r>
            <a:r>
              <a:rPr lang="en-US" sz="1600" b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0" dirty="0" err="1" smtClean="0">
                <a:latin typeface="Tahoma" pitchFamily="34" charset="0"/>
                <a:cs typeface="Tahoma" pitchFamily="34" charset="0"/>
              </a:rPr>
              <a:t>pasar</a:t>
            </a:r>
            <a:r>
              <a:rPr lang="en-US" sz="1600" b="0" dirty="0" smtClean="0">
                <a:latin typeface="Tahoma" pitchFamily="34" charset="0"/>
                <a:cs typeface="Tahoma" pitchFamily="34" charset="0"/>
              </a:rPr>
              <a:t> global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Striped Right Arrow 5"/>
          <p:cNvSpPr/>
          <p:nvPr/>
        </p:nvSpPr>
        <p:spPr bwMode="auto">
          <a:xfrm rot="16200000">
            <a:off x="845126" y="2888672"/>
            <a:ext cx="381000" cy="304800"/>
          </a:xfrm>
          <a:prstGeom prst="stripedRigh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Striped Right Arrow 6"/>
          <p:cNvSpPr/>
          <p:nvPr/>
        </p:nvSpPr>
        <p:spPr bwMode="auto">
          <a:xfrm rot="5400000" flipV="1">
            <a:off x="800103" y="5323609"/>
            <a:ext cx="457198" cy="339436"/>
          </a:xfrm>
          <a:prstGeom prst="stripedRigh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988126" y="1226128"/>
            <a:ext cx="1905000" cy="914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persyaratan</a:t>
            </a:r>
            <a:r>
              <a:rPr lang="en-US" sz="1600" b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pasar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88126" y="2369126"/>
            <a:ext cx="19050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dirty="0" err="1" smtClean="0">
                <a:latin typeface="Tahoma" pitchFamily="34" charset="0"/>
                <a:cs typeface="Tahoma" pitchFamily="34" charset="0"/>
              </a:rPr>
              <a:t>pilihan</a:t>
            </a:r>
            <a:r>
              <a:rPr lang="en-US" sz="1600" b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0" dirty="0" err="1" smtClean="0">
                <a:latin typeface="Tahoma" pitchFamily="34" charset="0"/>
                <a:cs typeface="Tahoma" pitchFamily="34" charset="0"/>
              </a:rPr>
              <a:t>konsumen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97926" y="1226126"/>
            <a:ext cx="1905000" cy="914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syarat</a:t>
            </a:r>
            <a:r>
              <a:rPr lang="en-US" sz="1600" b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minimum, </a:t>
            </a:r>
            <a:r>
              <a:rPr lang="en-US" sz="1600" b="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wajib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197926" y="2369126"/>
            <a:ext cx="19050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dirty="0" err="1" smtClean="0">
                <a:latin typeface="Tahoma" pitchFamily="34" charset="0"/>
                <a:cs typeface="Tahoma" pitchFamily="34" charset="0"/>
              </a:rPr>
              <a:t>nilai</a:t>
            </a:r>
            <a:r>
              <a:rPr lang="en-US" sz="1600" b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0" dirty="0" err="1" smtClean="0">
                <a:latin typeface="Tahoma" pitchFamily="34" charset="0"/>
                <a:cs typeface="Tahoma" pitchFamily="34" charset="0"/>
              </a:rPr>
              <a:t>tambah</a:t>
            </a:r>
            <a:r>
              <a:rPr lang="en-US" sz="1600" b="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1600" b="0" dirty="0" err="1" smtClean="0">
                <a:latin typeface="Tahoma" pitchFamily="34" charset="0"/>
                <a:cs typeface="Tahoma" pitchFamily="34" charset="0"/>
              </a:rPr>
              <a:t>sukarela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Bent Arrow 11"/>
          <p:cNvSpPr/>
          <p:nvPr/>
        </p:nvSpPr>
        <p:spPr bwMode="auto">
          <a:xfrm>
            <a:off x="1406236" y="1378526"/>
            <a:ext cx="609600" cy="381000"/>
          </a:xfrm>
          <a:prstGeom prst="ben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Bent Arrow 12"/>
          <p:cNvSpPr/>
          <p:nvPr/>
        </p:nvSpPr>
        <p:spPr bwMode="auto">
          <a:xfrm flipV="1">
            <a:off x="1433944" y="2819400"/>
            <a:ext cx="609600" cy="381000"/>
          </a:xfrm>
          <a:prstGeom prst="bentArrow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Notched Right Arrow 13"/>
          <p:cNvSpPr/>
          <p:nvPr/>
        </p:nvSpPr>
        <p:spPr bwMode="auto">
          <a:xfrm>
            <a:off x="3969326" y="1523998"/>
            <a:ext cx="152400" cy="304800"/>
          </a:xfrm>
          <a:prstGeom prst="notched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Notched Right Arrow 14"/>
          <p:cNvSpPr/>
          <p:nvPr/>
        </p:nvSpPr>
        <p:spPr bwMode="auto">
          <a:xfrm>
            <a:off x="3969326" y="2666998"/>
            <a:ext cx="152400" cy="304800"/>
          </a:xfrm>
          <a:prstGeom prst="notchedRightArrow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10744" y="948886"/>
            <a:ext cx="1536918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0" dirty="0" err="1" smtClean="0">
                <a:latin typeface="Tahoma" pitchFamily="34" charset="0"/>
                <a:cs typeface="Tahoma" pitchFamily="34" charset="0"/>
              </a:rPr>
              <a:t>kesehatan</a:t>
            </a:r>
            <a:endParaRPr lang="en-US" sz="1600" b="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0744" y="1415510"/>
            <a:ext cx="1552174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0" dirty="0" err="1" smtClean="0">
                <a:latin typeface="Tahoma" pitchFamily="34" charset="0"/>
                <a:cs typeface="Tahoma" pitchFamily="34" charset="0"/>
              </a:rPr>
              <a:t>keamanan</a:t>
            </a:r>
            <a:endParaRPr lang="en-US" sz="1600" b="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10744" y="1822754"/>
            <a:ext cx="152400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0" dirty="0" err="1" smtClean="0">
                <a:latin typeface="Tahoma" pitchFamily="34" charset="0"/>
                <a:cs typeface="Tahoma" pitchFamily="34" charset="0"/>
              </a:rPr>
              <a:t>kelestarian</a:t>
            </a:r>
            <a:endParaRPr lang="en-US" sz="1600" b="0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1600" b="0" dirty="0" smtClean="0">
                <a:latin typeface="Tahoma" pitchFamily="34" charset="0"/>
                <a:cs typeface="Tahoma" pitchFamily="34" charset="0"/>
              </a:rPr>
              <a:t> LH, </a:t>
            </a:r>
            <a:r>
              <a:rPr lang="en-US" sz="1600" b="0" dirty="0" err="1" smtClean="0">
                <a:latin typeface="Tahoma" pitchFamily="34" charset="0"/>
                <a:cs typeface="Tahoma" pitchFamily="34" charset="0"/>
              </a:rPr>
              <a:t>dll</a:t>
            </a:r>
            <a:endParaRPr lang="en-US" sz="1600" b="0" dirty="0" smtClean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6082144" y="1183005"/>
            <a:ext cx="228600" cy="1955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endCxn id="18" idx="1"/>
          </p:cNvCxnSpPr>
          <p:nvPr/>
        </p:nvCxnSpPr>
        <p:spPr bwMode="auto">
          <a:xfrm flipV="1">
            <a:off x="6158344" y="1584787"/>
            <a:ext cx="152400" cy="223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6102926" y="1827241"/>
            <a:ext cx="228600" cy="1955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3858488" y="3449778"/>
            <a:ext cx="83820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0" dirty="0" err="1" smtClean="0">
                <a:latin typeface="Tahoma" pitchFamily="34" charset="0"/>
                <a:cs typeface="Tahoma" pitchFamily="34" charset="0"/>
              </a:rPr>
              <a:t>mutu</a:t>
            </a:r>
            <a:endParaRPr lang="en-US" sz="1600" b="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09652" y="3450660"/>
            <a:ext cx="969818" cy="3593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0" dirty="0" err="1" smtClean="0">
                <a:latin typeface="Tahoma" pitchFamily="34" charset="0"/>
                <a:cs typeface="Tahoma" pitchFamily="34" charset="0"/>
              </a:rPr>
              <a:t>efisiensi</a:t>
            </a:r>
            <a:endParaRPr lang="en-US" sz="1600" b="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17118" y="3449778"/>
            <a:ext cx="1413170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0" dirty="0" err="1" smtClean="0">
                <a:latin typeface="Tahoma" pitchFamily="34" charset="0"/>
                <a:cs typeface="Tahoma" pitchFamily="34" charset="0"/>
              </a:rPr>
              <a:t>varietas</a:t>
            </a:r>
            <a:r>
              <a:rPr lang="en-US" sz="1600" b="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1600" b="0" dirty="0" err="1" smtClean="0">
                <a:latin typeface="Tahoma" pitchFamily="34" charset="0"/>
                <a:cs typeface="Tahoma" pitchFamily="34" charset="0"/>
              </a:rPr>
              <a:t>dll</a:t>
            </a:r>
            <a:endParaRPr lang="en-US" sz="1600" b="0" dirty="0" smtClean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rot="5400000" flipV="1">
            <a:off x="5586065" y="3320848"/>
            <a:ext cx="228600" cy="1955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 flipV="1">
            <a:off x="4971096" y="3424756"/>
            <a:ext cx="152400" cy="223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5400000">
            <a:off x="4409987" y="3300065"/>
            <a:ext cx="228600" cy="1955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Connector 46"/>
          <p:cNvCxnSpPr>
            <a:stCxn id="3" idx="4"/>
            <a:endCxn id="7" idx="1"/>
          </p:cNvCxnSpPr>
          <p:nvPr/>
        </p:nvCxnSpPr>
        <p:spPr bwMode="auto">
          <a:xfrm rot="5400000">
            <a:off x="519545" y="4748647"/>
            <a:ext cx="1025238" cy="69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Oval 61"/>
          <p:cNvSpPr/>
          <p:nvPr/>
        </p:nvSpPr>
        <p:spPr bwMode="auto">
          <a:xfrm>
            <a:off x="7661564" y="1142998"/>
            <a:ext cx="1905000" cy="914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pengawasan</a:t>
            </a:r>
            <a:r>
              <a:rPr lang="en-US" sz="1600" b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600" b="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penegakan</a:t>
            </a:r>
            <a:r>
              <a:rPr lang="en-US" sz="1600" b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hukum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4170218" y="3969326"/>
            <a:ext cx="19050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0" dirty="0" smtClean="0">
                <a:latin typeface="Tahoma" pitchFamily="34" charset="0"/>
                <a:cs typeface="Tahoma" pitchFamily="34" charset="0"/>
              </a:rPr>
              <a:t>awareness, </a:t>
            </a:r>
            <a:r>
              <a:rPr lang="en-US" sz="1600" b="0" dirty="0" err="1" smtClean="0">
                <a:latin typeface="Tahoma" pitchFamily="34" charset="0"/>
                <a:cs typeface="Tahoma" pitchFamily="34" charset="0"/>
              </a:rPr>
              <a:t>edukasi</a:t>
            </a:r>
            <a:r>
              <a:rPr lang="en-US" sz="1600" b="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1600" b="0" dirty="0" err="1" smtClean="0">
                <a:latin typeface="Tahoma" pitchFamily="34" charset="0"/>
                <a:cs typeface="Tahoma" pitchFamily="34" charset="0"/>
              </a:rPr>
              <a:t>promosi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 bwMode="auto">
          <a:xfrm rot="16200000" flipH="1" flipV="1">
            <a:off x="5579139" y="3778047"/>
            <a:ext cx="228600" cy="1955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rot="5400000" flipV="1">
            <a:off x="4964170" y="3881955"/>
            <a:ext cx="152400" cy="223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rot="16200000" flipH="1">
            <a:off x="4403061" y="3757264"/>
            <a:ext cx="228600" cy="1955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7391400" y="1169149"/>
            <a:ext cx="228600" cy="1955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 flipV="1">
            <a:off x="7467600" y="1570931"/>
            <a:ext cx="152400" cy="223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 flipV="1">
            <a:off x="7412182" y="1813385"/>
            <a:ext cx="228600" cy="1955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5" name="Chord 74"/>
          <p:cNvSpPr/>
          <p:nvPr/>
        </p:nvSpPr>
        <p:spPr bwMode="auto">
          <a:xfrm>
            <a:off x="6761018" y="3103418"/>
            <a:ext cx="2133600" cy="2286000"/>
          </a:xfrm>
          <a:prstGeom prst="chord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76" name="Chord 75"/>
          <p:cNvSpPr/>
          <p:nvPr/>
        </p:nvSpPr>
        <p:spPr bwMode="auto">
          <a:xfrm rot="10800000">
            <a:off x="7585362" y="2722418"/>
            <a:ext cx="2133600" cy="2286000"/>
          </a:xfrm>
          <a:prstGeom prst="chord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931726" y="2895600"/>
            <a:ext cx="1447800" cy="1981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600" b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SNI 04 -6504 </a:t>
            </a:r>
            <a:r>
              <a:rPr lang="en-US" sz="1600" b="0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– safety</a:t>
            </a:r>
            <a:r>
              <a:rPr lang="en-US" sz="1600" b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algn="r"/>
            <a:r>
              <a:rPr lang="en-US" sz="1600" b="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tidak</a:t>
            </a:r>
            <a:r>
              <a:rPr lang="en-US" sz="1600" b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r"/>
            <a:r>
              <a:rPr lang="en-US" sz="1600" b="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mudah</a:t>
            </a:r>
            <a:endParaRPr lang="en-US" sz="1600" b="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r>
              <a:rPr lang="en-US" sz="1600" b="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terbakar</a:t>
            </a:r>
            <a:r>
              <a:rPr lang="en-US" sz="1600" b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,</a:t>
            </a:r>
          </a:p>
          <a:p>
            <a:pPr algn="r"/>
            <a:r>
              <a:rPr lang="en-US" sz="1600" b="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dll</a:t>
            </a:r>
            <a:endParaRPr lang="en-US" sz="1600" b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885708" y="3470562"/>
            <a:ext cx="1447800" cy="1981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0" dirty="0" smtClean="0">
                <a:latin typeface="Tahoma" pitchFamily="34" charset="0"/>
                <a:cs typeface="Tahoma" pitchFamily="34" charset="0"/>
              </a:rPr>
              <a:t>SNI IEC 60969-</a:t>
            </a:r>
          </a:p>
          <a:p>
            <a:r>
              <a:rPr lang="en-US" sz="1600" b="0" i="1" dirty="0" smtClean="0">
                <a:latin typeface="Tahoma" pitchFamily="34" charset="0"/>
                <a:cs typeface="Tahoma" pitchFamily="34" charset="0"/>
              </a:rPr>
              <a:t>performance:</a:t>
            </a:r>
          </a:p>
          <a:p>
            <a:r>
              <a:rPr lang="en-US" sz="1600" b="0" dirty="0" err="1" smtClean="0">
                <a:latin typeface="Tahoma" pitchFamily="34" charset="0"/>
                <a:cs typeface="Tahoma" pitchFamily="34" charset="0"/>
              </a:rPr>
              <a:t>tahan</a:t>
            </a:r>
            <a:r>
              <a:rPr lang="en-US" sz="1600" b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0" dirty="0" err="1" smtClean="0">
                <a:latin typeface="Tahoma" pitchFamily="34" charset="0"/>
                <a:cs typeface="Tahoma" pitchFamily="34" charset="0"/>
              </a:rPr>
              <a:t>xxxx</a:t>
            </a:r>
            <a:r>
              <a:rPr lang="en-US" sz="1600" b="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en-US" sz="1600" b="0" dirty="0" smtClean="0">
                <a:latin typeface="Tahoma" pitchFamily="34" charset="0"/>
                <a:cs typeface="Tahoma" pitchFamily="34" charset="0"/>
              </a:rPr>
              <a:t>jam, </a:t>
            </a:r>
            <a:r>
              <a:rPr lang="en-US" sz="1600" b="0" dirty="0" err="1" smtClean="0">
                <a:latin typeface="Tahoma" pitchFamily="34" charset="0"/>
                <a:cs typeface="Tahoma" pitchFamily="34" charset="0"/>
              </a:rPr>
              <a:t>efisiensi</a:t>
            </a:r>
            <a:r>
              <a:rPr lang="en-US" sz="1600" b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0" dirty="0" err="1" smtClean="0">
                <a:latin typeface="Tahoma" pitchFamily="34" charset="0"/>
                <a:cs typeface="Tahoma" pitchFamily="34" charset="0"/>
              </a:rPr>
              <a:t>energi</a:t>
            </a:r>
            <a:r>
              <a:rPr lang="en-US" sz="1600" b="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1600" b="0" dirty="0" err="1" smtClean="0">
                <a:latin typeface="Tahoma" pitchFamily="34" charset="0"/>
                <a:cs typeface="Tahoma" pitchFamily="34" charset="0"/>
              </a:rPr>
              <a:t>dll</a:t>
            </a:r>
            <a:endParaRPr lang="en-US" sz="1600" b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9" name="Notched Right Arrow 78"/>
          <p:cNvSpPr/>
          <p:nvPr/>
        </p:nvSpPr>
        <p:spPr bwMode="auto">
          <a:xfrm rot="5400000">
            <a:off x="8427028" y="2199408"/>
            <a:ext cx="415636" cy="381000"/>
          </a:xfrm>
          <a:prstGeom prst="notched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80" name="Notched Right Arrow 79"/>
          <p:cNvSpPr/>
          <p:nvPr/>
        </p:nvSpPr>
        <p:spPr bwMode="auto">
          <a:xfrm>
            <a:off x="6175664" y="4180608"/>
            <a:ext cx="415636" cy="381000"/>
          </a:xfrm>
          <a:prstGeom prst="notchedRightArrow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1" name="Picture 80" descr="lotus65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519983">
            <a:off x="7747171" y="4528501"/>
            <a:ext cx="1600450" cy="1433238"/>
          </a:xfrm>
          <a:prstGeom prst="rect">
            <a:avLst/>
          </a:prstGeom>
        </p:spPr>
      </p:pic>
      <p:pic>
        <p:nvPicPr>
          <p:cNvPr id="83" name="Picture 82" descr="SN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69279" y="5496790"/>
            <a:ext cx="673485" cy="60613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8831724" y="6075214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ahoma" pitchFamily="34" charset="0"/>
                <a:cs typeface="Tahoma" pitchFamily="34" charset="0"/>
              </a:rPr>
              <a:t>SNI-04-6504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010400" y="6082142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ahoma" pitchFamily="34" charset="0"/>
                <a:cs typeface="Tahoma" pitchFamily="34" charset="0"/>
              </a:rPr>
              <a:t>SNI-04-6958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8" name="Line Callout 1 (Accent Bar) 87"/>
          <p:cNvSpPr/>
          <p:nvPr/>
        </p:nvSpPr>
        <p:spPr bwMode="auto">
          <a:xfrm flipH="1">
            <a:off x="3429000" y="5133108"/>
            <a:ext cx="3581400" cy="1524000"/>
          </a:xfrm>
          <a:prstGeom prst="accentCallout1">
            <a:avLst>
              <a:gd name="adj1" fmla="val 22841"/>
              <a:gd name="adj2" fmla="val -1369"/>
              <a:gd name="adj3" fmla="val 29318"/>
              <a:gd name="adj4" fmla="val -8034"/>
            </a:avLst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lang="en-US" sz="1400" b="0" dirty="0" err="1" smtClean="0">
                <a:latin typeface="Tahoma" pitchFamily="34" charset="0"/>
                <a:cs typeface="Tahoma" pitchFamily="34" charset="0"/>
              </a:rPr>
              <a:t>me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wajibkan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pelabelan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,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</a:p>
          <a:p>
            <a:pPr marL="228600" marR="0" indent="-2286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en-US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jumlah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en-US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bintang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en-US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mencerminkan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en-US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tingkat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en-US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hemat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en-US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energi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, </a:t>
            </a:r>
          </a:p>
          <a:p>
            <a:pPr marL="228600" marR="0" indent="-2286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en-US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unjuk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en-US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kerja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en-US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didasarkan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en-US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pada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en-US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pernyataan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en-US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produsen</a:t>
            </a:r>
            <a:endParaRPr kumimoji="0" lang="en-US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228600" marR="0" indent="-2286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lang="en-US" sz="1400" b="0" dirty="0" err="1" smtClean="0">
                <a:latin typeface="Tahoma" pitchFamily="34" charset="0"/>
                <a:cs typeface="Tahoma" pitchFamily="34" charset="0"/>
              </a:rPr>
              <a:t>konsumen</a:t>
            </a:r>
            <a:r>
              <a:rPr lang="en-US" sz="1400" b="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400" b="0" baseline="0" dirty="0" err="1" smtClean="0">
                <a:latin typeface="Tahoma" pitchFamily="34" charset="0"/>
                <a:cs typeface="Tahoma" pitchFamily="34" charset="0"/>
              </a:rPr>
              <a:t>dapat</a:t>
            </a:r>
            <a:r>
              <a:rPr lang="en-US" sz="1400" b="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400" b="0" baseline="0" dirty="0" err="1" smtClean="0">
                <a:latin typeface="Tahoma" pitchFamily="34" charset="0"/>
                <a:cs typeface="Tahoma" pitchFamily="34" charset="0"/>
              </a:rPr>
              <a:t>memilih</a:t>
            </a:r>
            <a:r>
              <a:rPr lang="en-US" sz="1400" b="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400" b="0" baseline="0" dirty="0" err="1" smtClean="0">
                <a:latin typeface="Tahoma" pitchFamily="34" charset="0"/>
                <a:cs typeface="Tahoma" pitchFamily="34" charset="0"/>
              </a:rPr>
              <a:t>sesuai</a:t>
            </a:r>
            <a:r>
              <a:rPr lang="en-US" sz="1400" b="0" baseline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400" b="0" baseline="0" dirty="0" err="1" smtClean="0">
                <a:latin typeface="Tahoma" pitchFamily="34" charset="0"/>
                <a:cs typeface="Tahoma" pitchFamily="34" charset="0"/>
              </a:rPr>
              <a:t>kebutuhan</a:t>
            </a:r>
            <a:r>
              <a:rPr lang="en-US" sz="1400" b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400" b="0" dirty="0" err="1" smtClean="0">
                <a:latin typeface="Tahoma" pitchFamily="34" charset="0"/>
                <a:cs typeface="Tahoma" pitchFamily="34" charset="0"/>
              </a:rPr>
              <a:t>dan</a:t>
            </a:r>
            <a:r>
              <a:rPr lang="en-US" sz="1400" b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400" b="0" dirty="0" err="1" smtClean="0">
                <a:latin typeface="Tahoma" pitchFamily="34" charset="0"/>
                <a:cs typeface="Tahoma" pitchFamily="34" charset="0"/>
              </a:rPr>
              <a:t>kemampuan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672394" y="2133598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 smtClean="0">
                <a:latin typeface="Tahoma" pitchFamily="34" charset="0"/>
                <a:cs typeface="Tahoma" pitchFamily="34" charset="0"/>
              </a:rPr>
              <a:t>contoh</a:t>
            </a:r>
            <a:endParaRPr lang="en-US" sz="1200" b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033654" y="453052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 smtClean="0">
                <a:latin typeface="Tahoma" pitchFamily="34" charset="0"/>
                <a:cs typeface="Tahoma" pitchFamily="34" charset="0"/>
              </a:rPr>
              <a:t>contoh</a:t>
            </a:r>
            <a:endParaRPr lang="en-US" sz="1200" b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Rectangle 4"/>
          <p:cNvSpPr txBox="1">
            <a:spLocks noChangeArrowheads="1"/>
          </p:cNvSpPr>
          <p:nvPr/>
        </p:nvSpPr>
        <p:spPr bwMode="auto">
          <a:xfrm>
            <a:off x="1641475" y="61913"/>
            <a:ext cx="6359525" cy="838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Tahoma" pitchFamily="34" charset="0"/>
              </a:rPr>
              <a:t>SISTEM STANDARDISASI NASIONAL</a:t>
            </a:r>
            <a:br>
              <a:rPr kumimoji="0" lang="id-ID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Tahoma" pitchFamily="34" charset="0"/>
              </a:rPr>
            </a:br>
            <a:r>
              <a:rPr lang="id-ID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Tahoma" pitchFamily="34" charset="0"/>
              </a:rPr>
              <a:t>PERAN SNI dalam transaksi pasar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  <p:bldP spid="37" grpId="0"/>
      <p:bldP spid="38" grpId="0"/>
      <p:bldP spid="39" grpId="0"/>
      <p:bldP spid="62" grpId="0" animBg="1"/>
      <p:bldP spid="63" grpId="0" animBg="1"/>
      <p:bldP spid="75" grpId="0" animBg="1"/>
      <p:bldP spid="76" grpId="0" animBg="1"/>
      <p:bldP spid="77" grpId="0"/>
      <p:bldP spid="78" grpId="0"/>
      <p:bldP spid="79" grpId="0" animBg="1"/>
      <p:bldP spid="79" grpId="1" animBg="1"/>
      <p:bldP spid="80" grpId="0" animBg="1"/>
      <p:bldP spid="80" grpId="1" animBg="1"/>
      <p:bldP spid="84" grpId="0"/>
      <p:bldP spid="85" grpId="0"/>
      <p:bldP spid="88" grpId="0" animBg="1"/>
      <p:bldP spid="89" grpId="0"/>
      <p:bldP spid="89" grpId="1"/>
      <p:bldP spid="90" grpId="0"/>
      <p:bldP spid="9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/>
          <p:cNvSpPr txBox="1">
            <a:spLocks noChangeArrowheads="1"/>
          </p:cNvSpPr>
          <p:nvPr/>
        </p:nvSpPr>
        <p:spPr bwMode="auto">
          <a:xfrm>
            <a:off x="3538538" y="4442502"/>
            <a:ext cx="2578100" cy="21106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id-ID" sz="2000" b="1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INFRASTRUKTUR </a:t>
            </a:r>
            <a:r>
              <a:rPr lang="id-ID" sz="20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MUTU</a:t>
            </a:r>
          </a:p>
          <a:p>
            <a:pPr algn="ctr">
              <a:spcBef>
                <a:spcPts val="0"/>
              </a:spcBef>
              <a:defRPr/>
            </a:pPr>
            <a:endParaRPr lang="id-ID" sz="2000" b="1" i="1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id-ID" sz="2000" kern="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id-ID" sz="2000" b="1" kern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SISTEM STANDARDISASI NASIONAL</a:t>
            </a:r>
            <a:endParaRPr lang="en-GB" sz="2800" b="1" kern="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 bwMode="auto">
          <a:xfrm>
            <a:off x="1661886" y="0"/>
            <a:ext cx="6400800" cy="9826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2500"/>
              </a:lnSpc>
              <a:defRPr/>
            </a:pPr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ahoma" pitchFamily="34" charset="0"/>
              </a:rPr>
              <a:t>SISTEM STANDARDISASI NASIONAL</a:t>
            </a:r>
            <a:b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ahoma" pitchFamily="34" charset="0"/>
              </a:rPr>
            </a:br>
            <a:r>
              <a:rPr lang="id-I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ahoma" pitchFamily="34" charset="0"/>
              </a:rPr>
              <a:t>MELINDUNGI MASYARAKAT DAN MENINGKATKAN DAYA SAING</a:t>
            </a:r>
            <a:endParaRPr lang="id-ID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719509" y="4493396"/>
            <a:ext cx="2088567" cy="65445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id-ID" b="1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PERLINDUNGAN (K3LH)</a:t>
            </a:r>
            <a:endParaRPr lang="en-GB" b="1" i="1" kern="0" dirty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6705918" y="4493396"/>
            <a:ext cx="2157624" cy="50779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id-ID" b="1" kern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DAYA SAING</a:t>
            </a:r>
            <a:endParaRPr lang="en-GB" b="1" i="1" kern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3759518" y="1143000"/>
            <a:ext cx="2088568" cy="7623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342900" indent="-342900"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id-ID" sz="2000" b="1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MUTU</a:t>
            </a:r>
            <a:endParaRPr lang="en-GB" sz="2800" b="1" i="1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uppierung 17"/>
          <p:cNvGrpSpPr>
            <a:grpSpLocks/>
          </p:cNvGrpSpPr>
          <p:nvPr/>
        </p:nvGrpSpPr>
        <p:grpSpPr bwMode="auto">
          <a:xfrm>
            <a:off x="3612198" y="4810979"/>
            <a:ext cx="2430780" cy="762357"/>
            <a:chOff x="3352800" y="4694832"/>
            <a:chExt cx="2514600" cy="792163"/>
          </a:xfrm>
        </p:grpSpPr>
        <p:cxnSp>
          <p:nvCxnSpPr>
            <p:cNvPr id="62" name="Gerade Verbindung mit Pfeil 7"/>
            <p:cNvCxnSpPr>
              <a:cxnSpLocks noChangeShapeType="1"/>
            </p:cNvCxnSpPr>
            <p:nvPr/>
          </p:nvCxnSpPr>
          <p:spPr bwMode="auto">
            <a:xfrm>
              <a:off x="3352800" y="5074244"/>
              <a:ext cx="2514600" cy="1588"/>
            </a:xfrm>
            <a:prstGeom prst="straightConnector1">
              <a:avLst/>
            </a:prstGeom>
            <a:noFill/>
            <a:ln w="635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63" name="Rectangle 3"/>
            <p:cNvSpPr txBox="1">
              <a:spLocks noChangeArrowheads="1"/>
            </p:cNvSpPr>
            <p:nvPr/>
          </p:nvSpPr>
          <p:spPr bwMode="auto">
            <a:xfrm>
              <a:off x="3580414" y="4694888"/>
              <a:ext cx="2162832" cy="791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endParaRPr lang="en-GB" sz="2800" b="1" i="1" kern="0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3759518" y="2316326"/>
            <a:ext cx="2088568" cy="1173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id-ID" sz="2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Kepatuhan</a:t>
            </a:r>
            <a:endParaRPr lang="en-GB" sz="20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id-ID" sz="2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Kesesuaian</a:t>
            </a:r>
            <a:endParaRPr lang="en-GB" sz="20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id-ID" sz="2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Kepercayaan</a:t>
            </a:r>
            <a:endParaRPr lang="en-GB" sz="20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600"/>
              </a:spcAft>
              <a:defRPr/>
            </a:pPr>
            <a:endParaRPr lang="en-GB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uppierung 22"/>
          <p:cNvGrpSpPr>
            <a:grpSpLocks/>
          </p:cNvGrpSpPr>
          <p:nvPr/>
        </p:nvGrpSpPr>
        <p:grpSpPr bwMode="auto">
          <a:xfrm>
            <a:off x="2065338" y="1651634"/>
            <a:ext cx="1620520" cy="3474567"/>
            <a:chOff x="1752600" y="1367012"/>
            <a:chExt cx="1676400" cy="3610118"/>
          </a:xfrm>
        </p:grpSpPr>
        <p:cxnSp>
          <p:nvCxnSpPr>
            <p:cNvPr id="60" name="Gerade Verbindung mit Pfeil 9"/>
            <p:cNvCxnSpPr>
              <a:cxnSpLocks noChangeShapeType="1"/>
            </p:cNvCxnSpPr>
            <p:nvPr/>
          </p:nvCxnSpPr>
          <p:spPr bwMode="auto">
            <a:xfrm rot="5400000" flipH="1" flipV="1">
              <a:off x="1286933" y="2125134"/>
              <a:ext cx="2607734" cy="1676400"/>
            </a:xfrm>
            <a:prstGeom prst="straightConnector1">
              <a:avLst/>
            </a:prstGeom>
            <a:noFill/>
            <a:ln w="63500">
              <a:solidFill>
                <a:srgbClr val="FF0000"/>
              </a:solidFill>
              <a:round/>
              <a:headEnd type="triangle" w="med" len="med"/>
              <a:tailEnd/>
            </a:ln>
          </p:spPr>
        </p:cxnSp>
        <p:sp>
          <p:nvSpPr>
            <p:cNvPr id="61" name="Rectangle 3"/>
            <p:cNvSpPr txBox="1">
              <a:spLocks noChangeArrowheads="1"/>
            </p:cNvSpPr>
            <p:nvPr/>
          </p:nvSpPr>
          <p:spPr bwMode="auto">
            <a:xfrm rot="-3392517">
              <a:off x="552069" y="2946646"/>
              <a:ext cx="3610118" cy="45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algn="ctr"/>
              <a:r>
                <a:rPr lang="id-ID" sz="1600" b="1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di-regulasi oleh negara</a:t>
              </a:r>
              <a:endParaRPr lang="en-GB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  <a:p>
              <a:pPr marL="342900" algn="ctr"/>
              <a:r>
                <a:rPr lang="id-ID" sz="1600" b="1" i="1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wajib, pengawasan,</a:t>
              </a:r>
            </a:p>
            <a:p>
              <a:pPr marL="342900" algn="ctr"/>
              <a:r>
                <a:rPr lang="id-ID" sz="1600" b="1" i="1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penegakan hukum</a:t>
              </a:r>
            </a:p>
          </p:txBody>
        </p:sp>
      </p:grpSp>
      <p:grpSp>
        <p:nvGrpSpPr>
          <p:cNvPr id="4" name="Gruppierung 23"/>
          <p:cNvGrpSpPr>
            <a:grpSpLocks/>
          </p:cNvGrpSpPr>
          <p:nvPr/>
        </p:nvGrpSpPr>
        <p:grpSpPr bwMode="auto">
          <a:xfrm>
            <a:off x="5895658" y="1401489"/>
            <a:ext cx="1915160" cy="3461923"/>
            <a:chOff x="5715000" y="1107444"/>
            <a:chExt cx="1981200" cy="3596696"/>
          </a:xfrm>
        </p:grpSpPr>
        <p:cxnSp>
          <p:nvCxnSpPr>
            <p:cNvPr id="58" name="Gerade Verbindung mit Pfeil 14"/>
            <p:cNvCxnSpPr>
              <a:cxnSpLocks noChangeShapeType="1"/>
            </p:cNvCxnSpPr>
            <p:nvPr/>
          </p:nvCxnSpPr>
          <p:spPr bwMode="auto">
            <a:xfrm rot="16200000" flipV="1">
              <a:off x="5390458" y="1961458"/>
              <a:ext cx="2630284" cy="1981200"/>
            </a:xfrm>
            <a:prstGeom prst="straightConnector1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 type="triangle" w="med" len="med"/>
            </a:ln>
          </p:spPr>
        </p:cxnSp>
        <p:sp>
          <p:nvSpPr>
            <p:cNvPr id="59" name="Rectangle 3"/>
            <p:cNvSpPr txBox="1">
              <a:spLocks noChangeArrowheads="1"/>
            </p:cNvSpPr>
            <p:nvPr/>
          </p:nvSpPr>
          <p:spPr bwMode="auto">
            <a:xfrm rot="3190511">
              <a:off x="4973364" y="2682470"/>
              <a:ext cx="3596696" cy="446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d-ID" sz="1600" b="1" dirty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tidak di-regulasi</a:t>
              </a:r>
              <a:endParaRPr lang="en-GB" sz="16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id-ID" sz="1600" b="1" i="1" dirty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sukarela oleh  pelaku usaha,</a:t>
              </a:r>
            </a:p>
            <a:p>
              <a:pPr algn="ctr"/>
              <a:r>
                <a:rPr lang="id-ID" sz="1600" b="1" i="1" dirty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edukasi, kesadaran,</a:t>
              </a:r>
            </a:p>
            <a:p>
              <a:pPr algn="ctr"/>
              <a:r>
                <a:rPr lang="id-ID" sz="1600" b="1" i="1" dirty="0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insentif</a:t>
              </a:r>
            </a:p>
            <a:p>
              <a:pPr algn="ctr"/>
              <a:endParaRPr lang="en-GB" sz="1600" b="1" i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592138" y="5689600"/>
            <a:ext cx="2357437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id-ID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wilayah nasional</a:t>
            </a:r>
            <a:endParaRPr lang="en-GB" b="1" kern="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endParaRPr lang="en-GB" b="1" kern="0" dirty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 bwMode="auto">
          <a:xfrm>
            <a:off x="6337300" y="5527675"/>
            <a:ext cx="309403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kern="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pasar: nasional, regional, internasional</a:t>
            </a:r>
            <a:endParaRPr lang="en-GB" b="1" kern="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endParaRPr lang="en-GB" b="1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endParaRPr lang="en-GB" b="1" kern="0" dirty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719509" y="5116726"/>
            <a:ext cx="2088567" cy="6462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rIns="0"/>
          <a:lstStyle/>
          <a:p>
            <a:pPr algn="ctr">
              <a:spcBef>
                <a:spcPts val="0"/>
              </a:spcBef>
              <a:defRPr/>
            </a:pPr>
            <a:r>
              <a:rPr lang="id-ID" sz="1700" b="1" i="1" kern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Konsensus minimal, statik</a:t>
            </a:r>
            <a:endParaRPr lang="en-GB" b="1" i="1" kern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6705918" y="4956310"/>
            <a:ext cx="2149035" cy="659996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defRPr/>
            </a:pPr>
            <a:r>
              <a:rPr lang="id-ID" sz="16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kemungkinan terbaik, dinamis</a:t>
            </a:r>
            <a:endParaRPr lang="en-GB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en-GB" sz="1600" b="1" i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3759518" y="1949662"/>
            <a:ext cx="2088568" cy="366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id-ID" sz="2000" b="1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KRITERIA</a:t>
            </a:r>
            <a:endParaRPr lang="en-GB" sz="2000" b="1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3759200" y="3562350"/>
            <a:ext cx="2089150" cy="485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id-ID" sz="1600" b="1" kern="0" dirty="0">
                <a:solidFill>
                  <a:srgbClr val="66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PENDEKATAN</a:t>
            </a:r>
          </a:p>
          <a:p>
            <a:pPr algn="ctr">
              <a:spcBef>
                <a:spcPts val="0"/>
              </a:spcBef>
              <a:defRPr/>
            </a:pPr>
            <a:r>
              <a:rPr lang="id-ID" sz="1600" b="1" kern="0" dirty="0">
                <a:solidFill>
                  <a:srgbClr val="66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SISTEMATIK</a:t>
            </a:r>
            <a:endParaRPr lang="en-GB" sz="1600" b="1" kern="0" dirty="0">
              <a:solidFill>
                <a:srgbClr val="66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en-GB" sz="1600" b="1" i="1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 rot="16200000" flipH="1">
            <a:off x="4644570" y="4923973"/>
            <a:ext cx="3810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37" grpId="0" animBg="1"/>
      <p:bldP spid="38" grpId="0" animBg="1"/>
      <p:bldP spid="39" grpId="0" animBg="1"/>
      <p:bldP spid="42" grpId="0" animBg="1"/>
      <p:bldP spid="51" grpId="0"/>
      <p:bldP spid="52" grpId="0"/>
      <p:bldP spid="53" grpId="0" animBg="1"/>
      <p:bldP spid="54" grpId="0" animBg="1"/>
      <p:bldP spid="55" grpId="0" animBg="1"/>
      <p:bldP spid="57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 bwMode="auto">
          <a:xfrm>
            <a:off x="1676400" y="0"/>
            <a:ext cx="6400800" cy="9826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2500"/>
              </a:lnSpc>
              <a:defRPr/>
            </a:pPr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ahoma" pitchFamily="34" charset="0"/>
              </a:rPr>
              <a:t>SISTEM STANDARDISASI NASIONAL</a:t>
            </a:r>
            <a:b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ahoma" pitchFamily="34" charset="0"/>
              </a:rPr>
            </a:br>
            <a:r>
              <a:rPr lang="id-I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ahoma" pitchFamily="34" charset="0"/>
              </a:rPr>
              <a:t>MELINDUNGI MASYARAKAT DAN MENINGKATKAN DAYA SAING</a:t>
            </a:r>
            <a:endParaRPr lang="id-I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5" name="AutoShape 4"/>
          <p:cNvSpPr>
            <a:spLocks noChangeArrowheads="1"/>
          </p:cNvSpPr>
          <p:nvPr/>
        </p:nvSpPr>
        <p:spPr bwMode="auto">
          <a:xfrm>
            <a:off x="685800" y="5998332"/>
            <a:ext cx="7522381" cy="55486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1373329" y="6077599"/>
            <a:ext cx="6027679" cy="41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d-ID" sz="2000">
                <a:solidFill>
                  <a:schemeClr val="bg1"/>
                </a:solidFill>
                <a:latin typeface="Century Gothic" pitchFamily="34" charset="0"/>
              </a:rPr>
              <a:t>Industri, Eksportir, Pemerintah, Konsumen</a:t>
            </a:r>
            <a:endParaRPr lang="en-US" sz="2400">
              <a:latin typeface="Century Gothic" pitchFamily="34" charset="0"/>
            </a:endParaRPr>
          </a:p>
        </p:txBody>
      </p:sp>
      <p:cxnSp>
        <p:nvCxnSpPr>
          <p:cNvPr id="67" name="Gerade Verbindung 29"/>
          <p:cNvCxnSpPr>
            <a:cxnSpLocks noChangeShapeType="1"/>
          </p:cNvCxnSpPr>
          <p:nvPr/>
        </p:nvCxnSpPr>
        <p:spPr bwMode="auto">
          <a:xfrm rot="10800000" flipV="1">
            <a:off x="888015" y="5735761"/>
            <a:ext cx="6875294" cy="165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triangle" w="med" len="med"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68" name="Text Box 26"/>
          <p:cNvSpPr txBox="1">
            <a:spLocks noChangeArrowheads="1"/>
          </p:cNvSpPr>
          <p:nvPr/>
        </p:nvSpPr>
        <p:spPr bwMode="auto">
          <a:xfrm>
            <a:off x="968900" y="4024918"/>
            <a:ext cx="2507460" cy="8719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id-ID" sz="1400">
                <a:latin typeface="Century Gothic" pitchFamily="34" charset="0"/>
              </a:rPr>
              <a:t>Persyararan Minimum</a:t>
            </a:r>
            <a:r>
              <a:rPr lang="en-US" sz="1400">
                <a:latin typeface="Century Gothic" pitchFamily="34" charset="0"/>
              </a:rPr>
              <a:t>:</a:t>
            </a:r>
            <a:endParaRPr lang="en-US" sz="1400">
              <a:solidFill>
                <a:srgbClr val="FF0000"/>
              </a:solidFill>
              <a:latin typeface="Century Gothic" pitchFamily="34" charset="0"/>
            </a:endParaRPr>
          </a:p>
          <a:p>
            <a:r>
              <a:rPr lang="id-ID" sz="1400">
                <a:solidFill>
                  <a:srgbClr val="CC0000"/>
                </a:solidFill>
                <a:latin typeface="Century Gothic" pitchFamily="34" charset="0"/>
              </a:rPr>
              <a:t>Regulasi Teknis</a:t>
            </a:r>
            <a:endParaRPr lang="en-US" sz="1400">
              <a:solidFill>
                <a:srgbClr val="CC0000"/>
              </a:solidFill>
              <a:latin typeface="Century Gothic" pitchFamily="34" charset="0"/>
            </a:endParaRPr>
          </a:p>
        </p:txBody>
      </p:sp>
      <p:sp>
        <p:nvSpPr>
          <p:cNvPr id="69" name="Text Box 26"/>
          <p:cNvSpPr txBox="1">
            <a:spLocks noChangeArrowheads="1"/>
          </p:cNvSpPr>
          <p:nvPr/>
        </p:nvSpPr>
        <p:spPr bwMode="auto">
          <a:xfrm>
            <a:off x="1373329" y="5238691"/>
            <a:ext cx="1051516" cy="317067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id-ID" sz="1200">
                <a:solidFill>
                  <a:srgbClr val="CC0000"/>
                </a:solidFill>
                <a:latin typeface="Century Gothic" pitchFamily="34" charset="0"/>
              </a:rPr>
              <a:t>inspeksi</a:t>
            </a:r>
            <a:endParaRPr lang="en-US" sz="2400">
              <a:solidFill>
                <a:srgbClr val="CC0000"/>
              </a:solidFill>
              <a:latin typeface="Century Gothic" pitchFamily="34" charset="0"/>
            </a:endParaRPr>
          </a:p>
        </p:txBody>
      </p:sp>
      <p:sp>
        <p:nvSpPr>
          <p:cNvPr id="70" name="Text Box 26"/>
          <p:cNvSpPr txBox="1">
            <a:spLocks noChangeArrowheads="1"/>
          </p:cNvSpPr>
          <p:nvPr/>
        </p:nvSpPr>
        <p:spPr bwMode="auto">
          <a:xfrm>
            <a:off x="3961675" y="5317958"/>
            <a:ext cx="1213287" cy="317067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id-ID" sz="1200">
                <a:solidFill>
                  <a:srgbClr val="CC0000"/>
                </a:solidFill>
                <a:latin typeface="Century Gothic" pitchFamily="34" charset="0"/>
              </a:rPr>
              <a:t>Tera</a:t>
            </a:r>
            <a:endParaRPr lang="en-US" sz="2400">
              <a:solidFill>
                <a:srgbClr val="CC0000"/>
              </a:solidFill>
              <a:latin typeface="Century Gothic" pitchFamily="34" charset="0"/>
            </a:endParaRPr>
          </a:p>
        </p:txBody>
      </p:sp>
      <p:sp>
        <p:nvSpPr>
          <p:cNvPr id="71" name="Text Box 26"/>
          <p:cNvSpPr txBox="1">
            <a:spLocks noChangeArrowheads="1"/>
          </p:cNvSpPr>
          <p:nvPr/>
        </p:nvSpPr>
        <p:spPr bwMode="auto">
          <a:xfrm>
            <a:off x="2586617" y="5159424"/>
            <a:ext cx="1213287" cy="475601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id-ID" sz="1200">
                <a:solidFill>
                  <a:srgbClr val="CC0000"/>
                </a:solidFill>
                <a:latin typeface="Century Gothic" pitchFamily="34" charset="0"/>
              </a:rPr>
              <a:t>Metrologi legal</a:t>
            </a:r>
            <a:endParaRPr lang="en-US" sz="2400">
              <a:solidFill>
                <a:srgbClr val="CC0000"/>
              </a:solidFill>
              <a:latin typeface="Century Gothic" pitchFamily="34" charset="0"/>
            </a:endParaRPr>
          </a:p>
        </p:txBody>
      </p:sp>
      <p:sp>
        <p:nvSpPr>
          <p:cNvPr id="72" name="Text Box 26"/>
          <p:cNvSpPr txBox="1">
            <a:spLocks noChangeArrowheads="1"/>
          </p:cNvSpPr>
          <p:nvPr/>
        </p:nvSpPr>
        <p:spPr bwMode="auto">
          <a:xfrm>
            <a:off x="4123447" y="4683823"/>
            <a:ext cx="1213287" cy="554868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id-ID" sz="1200">
                <a:solidFill>
                  <a:srgbClr val="CC0000"/>
                </a:solidFill>
                <a:latin typeface="Century Gothic" pitchFamily="34" charset="0"/>
              </a:rPr>
              <a:t>Pengawasan pasar</a:t>
            </a:r>
            <a:endParaRPr lang="en-US" sz="2400">
              <a:solidFill>
                <a:srgbClr val="CC0000"/>
              </a:solidFill>
              <a:latin typeface="Century Gothic" pitchFamily="34" charset="0"/>
            </a:endParaRPr>
          </a:p>
        </p:txBody>
      </p:sp>
      <p:sp>
        <p:nvSpPr>
          <p:cNvPr id="73" name="Text Box 26"/>
          <p:cNvSpPr txBox="1">
            <a:spLocks noChangeArrowheads="1"/>
          </p:cNvSpPr>
          <p:nvPr/>
        </p:nvSpPr>
        <p:spPr bwMode="auto">
          <a:xfrm>
            <a:off x="2667502" y="4604556"/>
            <a:ext cx="1375059" cy="475601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id-ID" sz="1200">
                <a:solidFill>
                  <a:srgbClr val="CC0000"/>
                </a:solidFill>
                <a:latin typeface="Century Gothic" pitchFamily="34" charset="0"/>
              </a:rPr>
              <a:t>Sertifikat kesesuaian</a:t>
            </a:r>
            <a:endParaRPr lang="en-US" sz="2400">
              <a:solidFill>
                <a:srgbClr val="CC0000"/>
              </a:solidFill>
              <a:latin typeface="Century Gothic" pitchFamily="34" charset="0"/>
            </a:endParaRPr>
          </a:p>
        </p:txBody>
      </p:sp>
      <p:sp>
        <p:nvSpPr>
          <p:cNvPr id="74" name="Text Box 26"/>
          <p:cNvSpPr txBox="1">
            <a:spLocks noChangeArrowheads="1"/>
          </p:cNvSpPr>
          <p:nvPr/>
        </p:nvSpPr>
        <p:spPr bwMode="auto">
          <a:xfrm>
            <a:off x="3314589" y="4208222"/>
            <a:ext cx="2426574" cy="317067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id-ID" sz="1200">
                <a:solidFill>
                  <a:srgbClr val="CC0000"/>
                </a:solidFill>
                <a:latin typeface="Century Gothic" pitchFamily="34" charset="0"/>
              </a:rPr>
              <a:t>Perlindungan Konsumen</a:t>
            </a:r>
            <a:endParaRPr lang="en-US" sz="2400">
              <a:solidFill>
                <a:srgbClr val="CC0000"/>
              </a:solidFill>
              <a:latin typeface="Century Gothic" pitchFamily="34" charset="0"/>
            </a:endParaRPr>
          </a:p>
        </p:txBody>
      </p:sp>
      <p:cxnSp>
        <p:nvCxnSpPr>
          <p:cNvPr id="75" name="Gerade Verbindung 48"/>
          <p:cNvCxnSpPr>
            <a:cxnSpLocks noChangeShapeType="1"/>
          </p:cNvCxnSpPr>
          <p:nvPr/>
        </p:nvCxnSpPr>
        <p:spPr bwMode="auto">
          <a:xfrm rot="5400000">
            <a:off x="60735" y="4900055"/>
            <a:ext cx="1661302" cy="1011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triangle" w="med" len="med"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76" name="Text Box 26"/>
          <p:cNvSpPr txBox="1">
            <a:spLocks noChangeArrowheads="1"/>
          </p:cNvSpPr>
          <p:nvPr/>
        </p:nvSpPr>
        <p:spPr bwMode="auto">
          <a:xfrm>
            <a:off x="5498506" y="4604556"/>
            <a:ext cx="1455945" cy="713402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id-ID" sz="1200">
                <a:solidFill>
                  <a:srgbClr val="CC0000"/>
                </a:solidFill>
                <a:latin typeface="Century Gothic" pitchFamily="34" charset="0"/>
              </a:rPr>
              <a:t>Penilaian Kesesuaian</a:t>
            </a:r>
            <a:endParaRPr lang="en-US" sz="1200">
              <a:solidFill>
                <a:srgbClr val="CC0000"/>
              </a:solidFill>
              <a:latin typeface="Century Gothic" pitchFamily="34" charset="0"/>
            </a:endParaRPr>
          </a:p>
          <a:p>
            <a:pPr algn="ctr"/>
            <a:r>
              <a:rPr lang="en-US" sz="1200">
                <a:solidFill>
                  <a:srgbClr val="CC0000"/>
                </a:solidFill>
                <a:latin typeface="Century Gothic" pitchFamily="34" charset="0"/>
              </a:rPr>
              <a:t>(</a:t>
            </a:r>
            <a:r>
              <a:rPr lang="id-ID" sz="1200">
                <a:solidFill>
                  <a:srgbClr val="CC0000"/>
                </a:solidFill>
                <a:latin typeface="Century Gothic" pitchFamily="34" charset="0"/>
              </a:rPr>
              <a:t>regulasi</a:t>
            </a:r>
            <a:r>
              <a:rPr lang="en-US" sz="1200">
                <a:solidFill>
                  <a:srgbClr val="CC0000"/>
                </a:solidFill>
                <a:latin typeface="Century Gothic" pitchFamily="34" charset="0"/>
              </a:rPr>
              <a:t>)</a:t>
            </a:r>
            <a:endParaRPr lang="en-US" sz="2400">
              <a:solidFill>
                <a:srgbClr val="CC0000"/>
              </a:solidFill>
              <a:latin typeface="Century Gothic" pitchFamily="34" charset="0"/>
            </a:endParaRPr>
          </a:p>
        </p:txBody>
      </p:sp>
      <p:sp>
        <p:nvSpPr>
          <p:cNvPr id="77" name="Text Box 26"/>
          <p:cNvSpPr txBox="1">
            <a:spLocks noChangeArrowheads="1"/>
          </p:cNvSpPr>
          <p:nvPr/>
        </p:nvSpPr>
        <p:spPr bwMode="auto">
          <a:xfrm>
            <a:off x="1535101" y="2646004"/>
            <a:ext cx="1051516" cy="317067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id-ID" sz="1200">
                <a:solidFill>
                  <a:srgbClr val="0000FF"/>
                </a:solidFill>
                <a:latin typeface="Century Gothic" pitchFamily="34" charset="0"/>
              </a:rPr>
              <a:t>standar</a:t>
            </a:r>
            <a:endParaRPr lang="en-US" sz="2400">
              <a:solidFill>
                <a:srgbClr val="0000FF"/>
              </a:solidFill>
              <a:latin typeface="Century Gothic" pitchFamily="34" charset="0"/>
            </a:endParaRPr>
          </a:p>
        </p:txBody>
      </p:sp>
      <p:pic>
        <p:nvPicPr>
          <p:cNvPr id="78" name="Picture 68" descr="144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2561" y="1103088"/>
            <a:ext cx="1536830" cy="138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79" name="Gerade Verbindung 28"/>
          <p:cNvCxnSpPr>
            <a:cxnSpLocks noChangeShapeType="1"/>
          </p:cNvCxnSpPr>
          <p:nvPr/>
        </p:nvCxnSpPr>
        <p:spPr bwMode="auto">
          <a:xfrm rot="16200000" flipH="1">
            <a:off x="-498331" y="2764079"/>
            <a:ext cx="277269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80" name="Gerade Verbindung 33"/>
          <p:cNvCxnSpPr>
            <a:cxnSpLocks noChangeShapeType="1"/>
          </p:cNvCxnSpPr>
          <p:nvPr/>
        </p:nvCxnSpPr>
        <p:spPr bwMode="auto">
          <a:xfrm rot="10800000" flipV="1">
            <a:off x="888015" y="4115744"/>
            <a:ext cx="6066436" cy="165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81" name="Text Box 26"/>
          <p:cNvSpPr txBox="1">
            <a:spLocks noChangeArrowheads="1"/>
          </p:cNvSpPr>
          <p:nvPr/>
        </p:nvSpPr>
        <p:spPr bwMode="auto">
          <a:xfrm>
            <a:off x="968900" y="1219200"/>
            <a:ext cx="2103031" cy="13475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id-ID" sz="1400" dirty="0">
                <a:latin typeface="Century Gothic" pitchFamily="34" charset="0"/>
              </a:rPr>
              <a:t>Nilai Tambah</a:t>
            </a:r>
            <a:r>
              <a:rPr lang="en-US" sz="1400" dirty="0">
                <a:latin typeface="Century Gothic" pitchFamily="34" charset="0"/>
              </a:rPr>
              <a:t>:</a:t>
            </a:r>
            <a:endParaRPr lang="en-US" sz="1400" dirty="0">
              <a:solidFill>
                <a:srgbClr val="FF0000"/>
              </a:solidFill>
              <a:latin typeface="Century Gothic" pitchFamily="34" charset="0"/>
            </a:endParaRPr>
          </a:p>
          <a:p>
            <a:r>
              <a:rPr lang="id-ID" sz="1400" dirty="0">
                <a:solidFill>
                  <a:srgbClr val="0000FF"/>
                </a:solidFill>
                <a:latin typeface="Century Gothic" pitchFamily="34" charset="0"/>
              </a:rPr>
              <a:t>Jaminan Mutu untuk Daya Saing</a:t>
            </a:r>
            <a:endParaRPr lang="en-US" sz="1400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82" name="Text Box 26"/>
          <p:cNvSpPr txBox="1">
            <a:spLocks noChangeArrowheads="1"/>
          </p:cNvSpPr>
          <p:nvPr/>
        </p:nvSpPr>
        <p:spPr bwMode="auto">
          <a:xfrm>
            <a:off x="2667502" y="2566737"/>
            <a:ext cx="1213287" cy="317067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id-ID" sz="1200">
                <a:solidFill>
                  <a:srgbClr val="0000FF"/>
                </a:solidFill>
                <a:latin typeface="Century Gothic" pitchFamily="34" charset="0"/>
              </a:rPr>
              <a:t>kalibrasi</a:t>
            </a:r>
            <a:endParaRPr lang="en-US" sz="240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83" name="Text Box 26"/>
          <p:cNvSpPr txBox="1">
            <a:spLocks noChangeArrowheads="1"/>
          </p:cNvSpPr>
          <p:nvPr/>
        </p:nvSpPr>
        <p:spPr bwMode="auto">
          <a:xfrm>
            <a:off x="3961675" y="2646004"/>
            <a:ext cx="1375059" cy="71340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id-ID" sz="1200">
                <a:solidFill>
                  <a:srgbClr val="0000FF"/>
                </a:solidFill>
                <a:latin typeface="Century Gothic" pitchFamily="34" charset="0"/>
              </a:rPr>
              <a:t>Asesmen alat ukur</a:t>
            </a:r>
            <a:endParaRPr lang="en-US" sz="240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84" name="Text Box 26"/>
          <p:cNvSpPr txBox="1">
            <a:spLocks noChangeArrowheads="1"/>
          </p:cNvSpPr>
          <p:nvPr/>
        </p:nvSpPr>
        <p:spPr bwMode="auto">
          <a:xfrm>
            <a:off x="3880790" y="3498123"/>
            <a:ext cx="1294173" cy="475601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id-ID" sz="1200">
                <a:solidFill>
                  <a:srgbClr val="0000FF"/>
                </a:solidFill>
                <a:latin typeface="Century Gothic" pitchFamily="34" charset="0"/>
              </a:rPr>
              <a:t>Sertifikasi produk</a:t>
            </a:r>
            <a:endParaRPr lang="en-US" sz="240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85" name="Text Box 26"/>
          <p:cNvSpPr txBox="1">
            <a:spLocks noChangeArrowheads="1"/>
          </p:cNvSpPr>
          <p:nvPr/>
        </p:nvSpPr>
        <p:spPr bwMode="auto">
          <a:xfrm>
            <a:off x="5579392" y="2530406"/>
            <a:ext cx="1213287" cy="63413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id-ID" sz="1200">
                <a:solidFill>
                  <a:srgbClr val="0000FF"/>
                </a:solidFill>
                <a:latin typeface="Century Gothic" pitchFamily="34" charset="0"/>
              </a:rPr>
              <a:t>Sistem sertifikasi mutu</a:t>
            </a:r>
            <a:endParaRPr lang="en-US" sz="240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86" name="Text Box 26"/>
          <p:cNvSpPr txBox="1">
            <a:spLocks noChangeArrowheads="1"/>
          </p:cNvSpPr>
          <p:nvPr/>
        </p:nvSpPr>
        <p:spPr bwMode="auto">
          <a:xfrm>
            <a:off x="5417620" y="3280139"/>
            <a:ext cx="1455945" cy="71340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id-ID" sz="1200">
                <a:solidFill>
                  <a:srgbClr val="0000FF"/>
                </a:solidFill>
                <a:latin typeface="Century Gothic" pitchFamily="34" charset="0"/>
              </a:rPr>
              <a:t>Penilaian Kesesuaian</a:t>
            </a:r>
            <a:endParaRPr lang="en-US" sz="1200">
              <a:solidFill>
                <a:srgbClr val="0000FF"/>
              </a:solidFill>
              <a:latin typeface="Century Gothic" pitchFamily="34" charset="0"/>
            </a:endParaRPr>
          </a:p>
          <a:p>
            <a:pPr algn="ctr"/>
            <a:r>
              <a:rPr lang="en-US" sz="1200">
                <a:solidFill>
                  <a:srgbClr val="0000FF"/>
                </a:solidFill>
                <a:latin typeface="Century Gothic" pitchFamily="34" charset="0"/>
              </a:rPr>
              <a:t>(</a:t>
            </a:r>
            <a:r>
              <a:rPr lang="id-ID" sz="1200">
                <a:solidFill>
                  <a:srgbClr val="0000FF"/>
                </a:solidFill>
                <a:latin typeface="Century Gothic" pitchFamily="34" charset="0"/>
              </a:rPr>
              <a:t>pelanggan</a:t>
            </a:r>
            <a:r>
              <a:rPr lang="en-US" sz="1200">
                <a:solidFill>
                  <a:srgbClr val="0000FF"/>
                </a:solidFill>
                <a:latin typeface="Century Gothic" pitchFamily="34" charset="0"/>
              </a:rPr>
              <a:t>)</a:t>
            </a:r>
            <a:endParaRPr lang="en-US" sz="240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2505731" y="3093532"/>
            <a:ext cx="1213287" cy="87193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sz="1200">
                <a:solidFill>
                  <a:srgbClr val="0000FF"/>
                </a:solidFill>
                <a:latin typeface="Century Gothic" pitchFamily="34" charset="0"/>
              </a:rPr>
              <a:t>In</a:t>
            </a:r>
            <a:r>
              <a:rPr lang="id-ID" sz="1200">
                <a:solidFill>
                  <a:srgbClr val="0000FF"/>
                </a:solidFill>
                <a:latin typeface="Century Gothic" pitchFamily="34" charset="0"/>
              </a:rPr>
              <a:t>ovasi dalam produk dan proses</a:t>
            </a:r>
            <a:endParaRPr lang="en-US" sz="240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1049786" y="3073715"/>
            <a:ext cx="1334616" cy="87193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id-ID" sz="1200">
                <a:solidFill>
                  <a:srgbClr val="0000FF"/>
                </a:solidFill>
                <a:latin typeface="Century Gothic" pitchFamily="34" charset="0"/>
              </a:rPr>
              <a:t>Pengujian dan analisis untuk produk dan proses</a:t>
            </a:r>
            <a:endParaRPr lang="en-US" sz="240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89" name="Text Box 26"/>
          <p:cNvSpPr txBox="1">
            <a:spLocks noChangeArrowheads="1"/>
          </p:cNvSpPr>
          <p:nvPr/>
        </p:nvSpPr>
        <p:spPr bwMode="auto">
          <a:xfrm>
            <a:off x="5902935" y="1932602"/>
            <a:ext cx="1213287" cy="475601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id-ID" sz="1200">
                <a:solidFill>
                  <a:srgbClr val="0000FF"/>
                </a:solidFill>
                <a:latin typeface="Century Gothic" pitchFamily="34" charset="0"/>
              </a:rPr>
              <a:t>LITBANG</a:t>
            </a:r>
            <a:endParaRPr lang="en-US" sz="240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5741163" y="1298467"/>
            <a:ext cx="1213287" cy="475601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id-ID" sz="1200">
                <a:solidFill>
                  <a:srgbClr val="0000FF"/>
                </a:solidFill>
                <a:latin typeface="Century Gothic" pitchFamily="34" charset="0"/>
              </a:rPr>
              <a:t>IPTEK</a:t>
            </a:r>
            <a:endParaRPr lang="en-US" sz="240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91" name="Text Box 6"/>
          <p:cNvSpPr txBox="1">
            <a:spLocks noChangeArrowheads="1"/>
          </p:cNvSpPr>
          <p:nvPr/>
        </p:nvSpPr>
        <p:spPr bwMode="auto">
          <a:xfrm>
            <a:off x="7844195" y="2508939"/>
            <a:ext cx="1528405" cy="673768"/>
          </a:xfrm>
          <a:prstGeom prst="rect">
            <a:avLst/>
          </a:prstGeom>
          <a:solidFill>
            <a:srgbClr val="99060B">
              <a:alpha val="20000"/>
            </a:srgbClr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id-ID" sz="1200">
                <a:solidFill>
                  <a:srgbClr val="99060B"/>
                </a:solidFill>
                <a:latin typeface="Century Gothic" pitchFamily="34" charset="0"/>
                <a:cs typeface="Arial" pitchFamily="34" charset="0"/>
              </a:rPr>
              <a:t>Lembaga metrologi nasional</a:t>
            </a:r>
          </a:p>
        </p:txBody>
      </p: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7844195" y="4649144"/>
            <a:ext cx="1528405" cy="748081"/>
          </a:xfrm>
          <a:prstGeom prst="rect">
            <a:avLst/>
          </a:prstGeom>
          <a:solidFill>
            <a:srgbClr val="333399">
              <a:alpha val="20000"/>
            </a:srgbClr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id-ID" sz="1200" i="1" dirty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Lembaga Akredtasi</a:t>
            </a:r>
          </a:p>
          <a:p>
            <a:pPr algn="ctr">
              <a:defRPr/>
            </a:pPr>
            <a:r>
              <a:rPr lang="id-ID" sz="1200" i="1" dirty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nasional</a:t>
            </a:r>
            <a:endParaRPr lang="en-US" sz="24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93" name="Text Box 8"/>
          <p:cNvSpPr txBox="1">
            <a:spLocks noChangeArrowheads="1"/>
          </p:cNvSpPr>
          <p:nvPr/>
        </p:nvSpPr>
        <p:spPr bwMode="auto">
          <a:xfrm>
            <a:off x="7844195" y="3935742"/>
            <a:ext cx="1528405" cy="673768"/>
          </a:xfrm>
          <a:prstGeom prst="rect">
            <a:avLst/>
          </a:prstGeom>
          <a:solidFill>
            <a:srgbClr val="99068F">
              <a:alpha val="20000"/>
            </a:srgbClr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id-ID" sz="1200">
                <a:solidFill>
                  <a:srgbClr val="99068F"/>
                </a:solidFill>
                <a:latin typeface="Century Gothic" pitchFamily="34" charset="0"/>
                <a:cs typeface="Arial" pitchFamily="34" charset="0"/>
              </a:rPr>
              <a:t>Lembaga sertifikasi dan  inspeksi</a:t>
            </a:r>
            <a:endParaRPr lang="en-US" sz="240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94" name="Text Box 9"/>
          <p:cNvSpPr txBox="1">
            <a:spLocks noChangeArrowheads="1"/>
          </p:cNvSpPr>
          <p:nvPr/>
        </p:nvSpPr>
        <p:spPr bwMode="auto">
          <a:xfrm>
            <a:off x="7844195" y="1774068"/>
            <a:ext cx="1528405" cy="673768"/>
          </a:xfrm>
          <a:prstGeom prst="rect">
            <a:avLst/>
          </a:prstGeom>
          <a:solidFill>
            <a:srgbClr val="17660B">
              <a:alpha val="20000"/>
            </a:srgbClr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id-ID" sz="1200" i="1">
                <a:solidFill>
                  <a:srgbClr val="17660B"/>
                </a:solidFill>
                <a:latin typeface="Century Gothic" pitchFamily="34" charset="0"/>
                <a:cs typeface="Arial" pitchFamily="34" charset="0"/>
              </a:rPr>
              <a:t>Lembaga standardisasi nasional</a:t>
            </a:r>
            <a:endParaRPr lang="en-US" sz="240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95" name="Text Box 10"/>
          <p:cNvSpPr txBox="1">
            <a:spLocks noChangeArrowheads="1"/>
          </p:cNvSpPr>
          <p:nvPr/>
        </p:nvSpPr>
        <p:spPr bwMode="auto">
          <a:xfrm>
            <a:off x="7844195" y="3222340"/>
            <a:ext cx="1528405" cy="673768"/>
          </a:xfrm>
          <a:prstGeom prst="rect">
            <a:avLst/>
          </a:prstGeom>
          <a:solidFill>
            <a:srgbClr val="7D550A">
              <a:alpha val="20000"/>
            </a:srgbClr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id-ID" sz="1200">
                <a:solidFill>
                  <a:srgbClr val="7D550A"/>
                </a:solidFill>
                <a:latin typeface="Century Gothic" pitchFamily="34" charset="0"/>
                <a:cs typeface="Arial" pitchFamily="34" charset="0"/>
              </a:rPr>
              <a:t>Laboratorium uji dan kalibrasi</a:t>
            </a:r>
            <a:endParaRPr lang="en-US" sz="240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96" name="Geschweifte Klammer rechts 42"/>
          <p:cNvSpPr>
            <a:spLocks/>
          </p:cNvSpPr>
          <p:nvPr/>
        </p:nvSpPr>
        <p:spPr bwMode="auto">
          <a:xfrm flipH="1">
            <a:off x="7358879" y="1758970"/>
            <a:ext cx="363986" cy="3646276"/>
          </a:xfrm>
          <a:prstGeom prst="rightBrace">
            <a:avLst>
              <a:gd name="adj1" fmla="val 8329"/>
              <a:gd name="adj2" fmla="val 64986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endParaRPr lang="en-US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8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6" grpId="0" animBg="1"/>
      <p:bldP spid="77" grpId="0" animBg="1"/>
      <p:bldP spid="81" grpId="0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6172200" cy="990600"/>
          </a:xfrm>
        </p:spPr>
        <p:txBody>
          <a:bodyPr anchor="ctr" anchorCtr="0"/>
          <a:lstStyle/>
          <a:p>
            <a:pPr>
              <a:defRPr/>
            </a:pPr>
            <a:r>
              <a:rPr lang="id-ID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ahoma" pitchFamily="34" charset="0"/>
              </a:rPr>
              <a:t>p</a:t>
            </a:r>
            <a:r>
              <a:rPr lang="id-ID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ahoma" pitchFamily="34" charset="0"/>
              </a:rPr>
              <a:t>eran komplementer STANDARD dan HAKI</a:t>
            </a:r>
            <a:br>
              <a:rPr lang="id-ID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ahoma" pitchFamily="34" charset="0"/>
              </a:rPr>
            </a:br>
            <a:r>
              <a:rPr lang="id-ID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ahoma" pitchFamily="34" charset="0"/>
              </a:rPr>
              <a:t>dalam siklus dan komersialisasi INOVASI</a:t>
            </a:r>
            <a:endParaRPr lang="id-ID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8744"/>
            <a:ext cx="9906000" cy="584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12612</TotalTime>
  <Words>591</Words>
  <Application>Microsoft Office PowerPoint</Application>
  <PresentationFormat>A4 Paper (210x297 mm)</PresentationFormat>
  <Paragraphs>212</Paragraphs>
  <Slides>11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1_Default Design</vt:lpstr>
      <vt:lpstr>CorelDRAW</vt:lpstr>
      <vt:lpstr>Clip</vt:lpstr>
      <vt:lpstr>Image</vt:lpstr>
      <vt:lpstr>Slide 1</vt:lpstr>
      <vt:lpstr>Ilustrasi sederhana tentang “mutu”</vt:lpstr>
      <vt:lpstr>“mutu” dan  sistem standardisasi nasional</vt:lpstr>
      <vt:lpstr>Slide 4</vt:lpstr>
      <vt:lpstr>Slide 5</vt:lpstr>
      <vt:lpstr>Slide 6</vt:lpstr>
      <vt:lpstr>SISTEM STANDARDISASI NASIONAL MELINDUNGI MASYARAKAT DAN MENINGKATKAN DAYA SAING</vt:lpstr>
      <vt:lpstr>SISTEM STANDARDISASI NASIONAL MELINDUNGI MASYARAKAT DAN MENINGKATKAN DAYA SAING</vt:lpstr>
      <vt:lpstr>peran komplementer STANDARD dan HAKI dalam siklus dan komersialisasi INOVASI</vt:lpstr>
      <vt:lpstr>ROADMAP  strategi standardisasi nasional 2015-2025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ellia kristiningrum</dc:creator>
  <cp:lastModifiedBy>kalibrasi 6</cp:lastModifiedBy>
  <cp:revision>651</cp:revision>
  <cp:lastPrinted>1601-01-01T00:00:00Z</cp:lastPrinted>
  <dcterms:created xsi:type="dcterms:W3CDTF">2009-10-27T16:23:12Z</dcterms:created>
  <dcterms:modified xsi:type="dcterms:W3CDTF">2013-11-30T05:17:29Z</dcterms:modified>
</cp:coreProperties>
</file>